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2"/>
  </p:handout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CH"/>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AB0D82B-45EA-4DF5-91E0-4F577E2F19AB}" type="datetimeFigureOut">
              <a:rPr lang="it-CH" smtClean="0"/>
              <a:t>05.10.2022</a:t>
            </a:fld>
            <a:endParaRPr lang="it-CH"/>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CH"/>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32352E-282B-47D6-B7F0-5E8B965F5C7F}" type="slidenum">
              <a:rPr lang="it-CH" smtClean="0"/>
              <a:t>‹N›</a:t>
            </a:fld>
            <a:endParaRPr lang="it-CH"/>
          </a:p>
        </p:txBody>
      </p:sp>
    </p:spTree>
    <p:extLst>
      <p:ext uri="{BB962C8B-B14F-4D97-AF65-F5344CB8AC3E}">
        <p14:creationId xmlns:p14="http://schemas.microsoft.com/office/powerpoint/2010/main" val="1777682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it-IT" smtClean="0"/>
              <a:t>Fare clic per modificare lo stile del titolo</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F79E833D-6612-471F-8295-E1C02B3E8FCB}" type="datetimeFigureOut">
              <a:rPr lang="it-CH" smtClean="0"/>
              <a:t>05.10.2022</a:t>
            </a:fld>
            <a:endParaRPr lang="it-CH"/>
          </a:p>
        </p:txBody>
      </p:sp>
      <p:sp>
        <p:nvSpPr>
          <p:cNvPr id="5" name="Footer Placeholder 4"/>
          <p:cNvSpPr>
            <a:spLocks noGrp="1"/>
          </p:cNvSpPr>
          <p:nvPr>
            <p:ph type="ftr" sz="quarter" idx="11"/>
          </p:nvPr>
        </p:nvSpPr>
        <p:spPr/>
        <p:txBody>
          <a:bodyPr/>
          <a:lstStyle/>
          <a:p>
            <a:endParaRPr lang="it-CH"/>
          </a:p>
        </p:txBody>
      </p:sp>
      <p:sp>
        <p:nvSpPr>
          <p:cNvPr id="6" name="Slide Number Placeholder 5"/>
          <p:cNvSpPr>
            <a:spLocks noGrp="1"/>
          </p:cNvSpPr>
          <p:nvPr>
            <p:ph type="sldNum" sz="quarter" idx="12"/>
          </p:nvPr>
        </p:nvSpPr>
        <p:spPr/>
        <p:txBody>
          <a:bodyPr/>
          <a:lstStyle/>
          <a:p>
            <a:fld id="{1FB787AE-61AA-403F-8D4B-05485B7A4627}" type="slidenum">
              <a:rPr lang="it-CH" smtClean="0"/>
              <a:t>‹N›</a:t>
            </a:fld>
            <a:endParaRPr lang="it-CH"/>
          </a:p>
        </p:txBody>
      </p:sp>
    </p:spTree>
    <p:extLst>
      <p:ext uri="{BB962C8B-B14F-4D97-AF65-F5344CB8AC3E}">
        <p14:creationId xmlns:p14="http://schemas.microsoft.com/office/powerpoint/2010/main" val="586443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79E833D-6612-471F-8295-E1C02B3E8FCB}" type="datetimeFigureOut">
              <a:rPr lang="it-CH" smtClean="0"/>
              <a:t>05.10.2022</a:t>
            </a:fld>
            <a:endParaRPr lang="it-CH"/>
          </a:p>
        </p:txBody>
      </p:sp>
      <p:sp>
        <p:nvSpPr>
          <p:cNvPr id="5" name="Footer Placeholder 4"/>
          <p:cNvSpPr>
            <a:spLocks noGrp="1"/>
          </p:cNvSpPr>
          <p:nvPr>
            <p:ph type="ftr" sz="quarter" idx="11"/>
          </p:nvPr>
        </p:nvSpPr>
        <p:spPr/>
        <p:txBody>
          <a:bodyPr/>
          <a:lstStyle/>
          <a:p>
            <a:endParaRPr lang="it-CH"/>
          </a:p>
        </p:txBody>
      </p:sp>
      <p:sp>
        <p:nvSpPr>
          <p:cNvPr id="6" name="Slide Number Placeholder 5"/>
          <p:cNvSpPr>
            <a:spLocks noGrp="1"/>
          </p:cNvSpPr>
          <p:nvPr>
            <p:ph type="sldNum" sz="quarter" idx="12"/>
          </p:nvPr>
        </p:nvSpPr>
        <p:spPr/>
        <p:txBody>
          <a:bodyPr/>
          <a:lstStyle/>
          <a:p>
            <a:fld id="{1FB787AE-61AA-403F-8D4B-05485B7A4627}" type="slidenum">
              <a:rPr lang="it-CH" smtClean="0"/>
              <a:t>‹N›</a:t>
            </a:fld>
            <a:endParaRPr lang="it-CH"/>
          </a:p>
        </p:txBody>
      </p:sp>
    </p:spTree>
    <p:extLst>
      <p:ext uri="{BB962C8B-B14F-4D97-AF65-F5344CB8AC3E}">
        <p14:creationId xmlns:p14="http://schemas.microsoft.com/office/powerpoint/2010/main" val="1693000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a:xfrm>
            <a:off x="838200" y="6422854"/>
            <a:ext cx="2743196" cy="365125"/>
          </a:xfrm>
        </p:spPr>
        <p:txBody>
          <a:bodyPr/>
          <a:lstStyle/>
          <a:p>
            <a:fld id="{F79E833D-6612-471F-8295-E1C02B3E8FCB}" type="datetimeFigureOut">
              <a:rPr lang="it-CH" smtClean="0"/>
              <a:t>05.10.2022</a:t>
            </a:fld>
            <a:endParaRPr lang="it-CH"/>
          </a:p>
        </p:txBody>
      </p:sp>
      <p:sp>
        <p:nvSpPr>
          <p:cNvPr id="5" name="Footer Placeholder 4"/>
          <p:cNvSpPr>
            <a:spLocks noGrp="1"/>
          </p:cNvSpPr>
          <p:nvPr>
            <p:ph type="ftr" sz="quarter" idx="11"/>
          </p:nvPr>
        </p:nvSpPr>
        <p:spPr>
          <a:xfrm>
            <a:off x="3776135" y="6422854"/>
            <a:ext cx="4279669" cy="365125"/>
          </a:xfrm>
        </p:spPr>
        <p:txBody>
          <a:bodyPr/>
          <a:lstStyle/>
          <a:p>
            <a:endParaRPr lang="it-CH"/>
          </a:p>
        </p:txBody>
      </p:sp>
      <p:sp>
        <p:nvSpPr>
          <p:cNvPr id="6" name="Slide Number Placeholder 5"/>
          <p:cNvSpPr>
            <a:spLocks noGrp="1"/>
          </p:cNvSpPr>
          <p:nvPr>
            <p:ph type="sldNum" sz="quarter" idx="12"/>
          </p:nvPr>
        </p:nvSpPr>
        <p:spPr>
          <a:xfrm>
            <a:off x="8073048" y="6422854"/>
            <a:ext cx="879759" cy="365125"/>
          </a:xfrm>
        </p:spPr>
        <p:txBody>
          <a:bodyPr/>
          <a:lstStyle/>
          <a:p>
            <a:fld id="{1FB787AE-61AA-403F-8D4B-05485B7A4627}" type="slidenum">
              <a:rPr lang="it-CH" smtClean="0"/>
              <a:t>‹N›</a:t>
            </a:fld>
            <a:endParaRPr lang="it-CH"/>
          </a:p>
        </p:txBody>
      </p:sp>
    </p:spTree>
    <p:extLst>
      <p:ext uri="{BB962C8B-B14F-4D97-AF65-F5344CB8AC3E}">
        <p14:creationId xmlns:p14="http://schemas.microsoft.com/office/powerpoint/2010/main" val="636018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79E833D-6612-471F-8295-E1C02B3E8FCB}" type="datetimeFigureOut">
              <a:rPr lang="it-CH" smtClean="0"/>
              <a:t>05.10.2022</a:t>
            </a:fld>
            <a:endParaRPr lang="it-CH"/>
          </a:p>
        </p:txBody>
      </p:sp>
      <p:sp>
        <p:nvSpPr>
          <p:cNvPr id="5" name="Footer Placeholder 4"/>
          <p:cNvSpPr>
            <a:spLocks noGrp="1"/>
          </p:cNvSpPr>
          <p:nvPr>
            <p:ph type="ftr" sz="quarter" idx="11"/>
          </p:nvPr>
        </p:nvSpPr>
        <p:spPr/>
        <p:txBody>
          <a:bodyPr/>
          <a:lstStyle/>
          <a:p>
            <a:endParaRPr lang="it-CH"/>
          </a:p>
        </p:txBody>
      </p:sp>
      <p:sp>
        <p:nvSpPr>
          <p:cNvPr id="6" name="Slide Number Placeholder 5"/>
          <p:cNvSpPr>
            <a:spLocks noGrp="1"/>
          </p:cNvSpPr>
          <p:nvPr>
            <p:ph type="sldNum" sz="quarter" idx="12"/>
          </p:nvPr>
        </p:nvSpPr>
        <p:spPr/>
        <p:txBody>
          <a:bodyPr/>
          <a:lstStyle/>
          <a:p>
            <a:fld id="{1FB787AE-61AA-403F-8D4B-05485B7A4627}" type="slidenum">
              <a:rPr lang="it-CH" smtClean="0"/>
              <a:t>‹N›</a:t>
            </a:fld>
            <a:endParaRPr lang="it-CH"/>
          </a:p>
        </p:txBody>
      </p:sp>
    </p:spTree>
    <p:extLst>
      <p:ext uri="{BB962C8B-B14F-4D97-AF65-F5344CB8AC3E}">
        <p14:creationId xmlns:p14="http://schemas.microsoft.com/office/powerpoint/2010/main" val="1418043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lvl1pPr>
              <a:defRPr>
                <a:solidFill>
                  <a:schemeClr val="tx2"/>
                </a:solidFill>
              </a:defRPr>
            </a:lvl1pPr>
          </a:lstStyle>
          <a:p>
            <a:fld id="{F79E833D-6612-471F-8295-E1C02B3E8FCB}" type="datetimeFigureOut">
              <a:rPr lang="it-CH" smtClean="0"/>
              <a:t>05.10.2022</a:t>
            </a:fld>
            <a:endParaRPr lang="it-CH"/>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it-CH"/>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FB787AE-61AA-403F-8D4B-05485B7A4627}" type="slidenum">
              <a:rPr lang="it-CH" smtClean="0"/>
              <a:t>‹N›</a:t>
            </a:fld>
            <a:endParaRPr lang="it-CH"/>
          </a:p>
        </p:txBody>
      </p:sp>
    </p:spTree>
    <p:extLst>
      <p:ext uri="{BB962C8B-B14F-4D97-AF65-F5344CB8AC3E}">
        <p14:creationId xmlns:p14="http://schemas.microsoft.com/office/powerpoint/2010/main" val="27583370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F79E833D-6612-471F-8295-E1C02B3E8FCB}" type="datetimeFigureOut">
              <a:rPr lang="it-CH" smtClean="0"/>
              <a:t>05.10.2022</a:t>
            </a:fld>
            <a:endParaRPr lang="it-CH"/>
          </a:p>
        </p:txBody>
      </p:sp>
      <p:sp>
        <p:nvSpPr>
          <p:cNvPr id="6" name="Footer Placeholder 5"/>
          <p:cNvSpPr>
            <a:spLocks noGrp="1"/>
          </p:cNvSpPr>
          <p:nvPr>
            <p:ph type="ftr" sz="quarter" idx="11"/>
          </p:nvPr>
        </p:nvSpPr>
        <p:spPr/>
        <p:txBody>
          <a:bodyPr/>
          <a:lstStyle/>
          <a:p>
            <a:endParaRPr lang="it-CH"/>
          </a:p>
        </p:txBody>
      </p:sp>
      <p:sp>
        <p:nvSpPr>
          <p:cNvPr id="7" name="Slide Number Placeholder 6"/>
          <p:cNvSpPr>
            <a:spLocks noGrp="1"/>
          </p:cNvSpPr>
          <p:nvPr>
            <p:ph type="sldNum" sz="quarter" idx="12"/>
          </p:nvPr>
        </p:nvSpPr>
        <p:spPr/>
        <p:txBody>
          <a:bodyPr/>
          <a:lstStyle/>
          <a:p>
            <a:fld id="{1FB787AE-61AA-403F-8D4B-05485B7A4627}" type="slidenum">
              <a:rPr lang="it-CH" smtClean="0"/>
              <a:t>‹N›</a:t>
            </a:fld>
            <a:endParaRPr lang="it-CH"/>
          </a:p>
        </p:txBody>
      </p:sp>
    </p:spTree>
    <p:extLst>
      <p:ext uri="{BB962C8B-B14F-4D97-AF65-F5344CB8AC3E}">
        <p14:creationId xmlns:p14="http://schemas.microsoft.com/office/powerpoint/2010/main" val="1522462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F79E833D-6612-471F-8295-E1C02B3E8FCB}" type="datetimeFigureOut">
              <a:rPr lang="it-CH" smtClean="0"/>
              <a:t>05.10.2022</a:t>
            </a:fld>
            <a:endParaRPr lang="it-CH"/>
          </a:p>
        </p:txBody>
      </p:sp>
      <p:sp>
        <p:nvSpPr>
          <p:cNvPr id="8" name="Footer Placeholder 7"/>
          <p:cNvSpPr>
            <a:spLocks noGrp="1"/>
          </p:cNvSpPr>
          <p:nvPr>
            <p:ph type="ftr" sz="quarter" idx="11"/>
          </p:nvPr>
        </p:nvSpPr>
        <p:spPr/>
        <p:txBody>
          <a:bodyPr/>
          <a:lstStyle/>
          <a:p>
            <a:endParaRPr lang="it-CH"/>
          </a:p>
        </p:txBody>
      </p:sp>
      <p:sp>
        <p:nvSpPr>
          <p:cNvPr id="9" name="Slide Number Placeholder 8"/>
          <p:cNvSpPr>
            <a:spLocks noGrp="1"/>
          </p:cNvSpPr>
          <p:nvPr>
            <p:ph type="sldNum" sz="quarter" idx="12"/>
          </p:nvPr>
        </p:nvSpPr>
        <p:spPr/>
        <p:txBody>
          <a:bodyPr/>
          <a:lstStyle/>
          <a:p>
            <a:fld id="{1FB787AE-61AA-403F-8D4B-05485B7A4627}" type="slidenum">
              <a:rPr lang="it-CH" smtClean="0"/>
              <a:t>‹N›</a:t>
            </a:fld>
            <a:endParaRPr lang="it-CH"/>
          </a:p>
        </p:txBody>
      </p:sp>
    </p:spTree>
    <p:extLst>
      <p:ext uri="{BB962C8B-B14F-4D97-AF65-F5344CB8AC3E}">
        <p14:creationId xmlns:p14="http://schemas.microsoft.com/office/powerpoint/2010/main" val="3010087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F79E833D-6612-471F-8295-E1C02B3E8FCB}" type="datetimeFigureOut">
              <a:rPr lang="it-CH" smtClean="0"/>
              <a:t>05.10.2022</a:t>
            </a:fld>
            <a:endParaRPr lang="it-CH"/>
          </a:p>
        </p:txBody>
      </p:sp>
      <p:sp>
        <p:nvSpPr>
          <p:cNvPr id="4" name="Footer Placeholder 3"/>
          <p:cNvSpPr>
            <a:spLocks noGrp="1"/>
          </p:cNvSpPr>
          <p:nvPr>
            <p:ph type="ftr" sz="quarter" idx="11"/>
          </p:nvPr>
        </p:nvSpPr>
        <p:spPr/>
        <p:txBody>
          <a:bodyPr/>
          <a:lstStyle/>
          <a:p>
            <a:endParaRPr lang="it-CH"/>
          </a:p>
        </p:txBody>
      </p:sp>
      <p:sp>
        <p:nvSpPr>
          <p:cNvPr id="5" name="Slide Number Placeholder 4"/>
          <p:cNvSpPr>
            <a:spLocks noGrp="1"/>
          </p:cNvSpPr>
          <p:nvPr>
            <p:ph type="sldNum" sz="quarter" idx="12"/>
          </p:nvPr>
        </p:nvSpPr>
        <p:spPr/>
        <p:txBody>
          <a:bodyPr/>
          <a:lstStyle/>
          <a:p>
            <a:fld id="{1FB787AE-61AA-403F-8D4B-05485B7A4627}" type="slidenum">
              <a:rPr lang="it-CH" smtClean="0"/>
              <a:t>‹N›</a:t>
            </a:fld>
            <a:endParaRPr lang="it-CH"/>
          </a:p>
        </p:txBody>
      </p:sp>
    </p:spTree>
    <p:extLst>
      <p:ext uri="{BB962C8B-B14F-4D97-AF65-F5344CB8AC3E}">
        <p14:creationId xmlns:p14="http://schemas.microsoft.com/office/powerpoint/2010/main" val="4035255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9E833D-6612-471F-8295-E1C02B3E8FCB}" type="datetimeFigureOut">
              <a:rPr lang="it-CH" smtClean="0"/>
              <a:t>05.10.2022</a:t>
            </a:fld>
            <a:endParaRPr lang="it-CH"/>
          </a:p>
        </p:txBody>
      </p:sp>
      <p:sp>
        <p:nvSpPr>
          <p:cNvPr id="3" name="Footer Placeholder 2"/>
          <p:cNvSpPr>
            <a:spLocks noGrp="1"/>
          </p:cNvSpPr>
          <p:nvPr>
            <p:ph type="ftr" sz="quarter" idx="11"/>
          </p:nvPr>
        </p:nvSpPr>
        <p:spPr/>
        <p:txBody>
          <a:bodyPr/>
          <a:lstStyle/>
          <a:p>
            <a:endParaRPr lang="it-CH"/>
          </a:p>
        </p:txBody>
      </p:sp>
      <p:sp>
        <p:nvSpPr>
          <p:cNvPr id="4" name="Slide Number Placeholder 3"/>
          <p:cNvSpPr>
            <a:spLocks noGrp="1"/>
          </p:cNvSpPr>
          <p:nvPr>
            <p:ph type="sldNum" sz="quarter" idx="12"/>
          </p:nvPr>
        </p:nvSpPr>
        <p:spPr/>
        <p:txBody>
          <a:bodyPr/>
          <a:lstStyle/>
          <a:p>
            <a:fld id="{1FB787AE-61AA-403F-8D4B-05485B7A4627}" type="slidenum">
              <a:rPr lang="it-CH" smtClean="0"/>
              <a:t>‹N›</a:t>
            </a:fld>
            <a:endParaRPr lang="it-CH"/>
          </a:p>
        </p:txBody>
      </p:sp>
    </p:spTree>
    <p:extLst>
      <p:ext uri="{BB962C8B-B14F-4D97-AF65-F5344CB8AC3E}">
        <p14:creationId xmlns:p14="http://schemas.microsoft.com/office/powerpoint/2010/main" val="4195483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F79E833D-6612-471F-8295-E1C02B3E8FCB}" type="datetimeFigureOut">
              <a:rPr lang="it-CH" smtClean="0"/>
              <a:t>05.10.2022</a:t>
            </a:fld>
            <a:endParaRPr lang="it-CH"/>
          </a:p>
        </p:txBody>
      </p:sp>
      <p:sp>
        <p:nvSpPr>
          <p:cNvPr id="6" name="Footer Placeholder 5"/>
          <p:cNvSpPr>
            <a:spLocks noGrp="1"/>
          </p:cNvSpPr>
          <p:nvPr>
            <p:ph type="ftr" sz="quarter" idx="11"/>
          </p:nvPr>
        </p:nvSpPr>
        <p:spPr/>
        <p:txBody>
          <a:bodyPr/>
          <a:lstStyle/>
          <a:p>
            <a:endParaRPr lang="it-CH"/>
          </a:p>
        </p:txBody>
      </p:sp>
      <p:sp>
        <p:nvSpPr>
          <p:cNvPr id="7" name="Slide Number Placeholder 6"/>
          <p:cNvSpPr>
            <a:spLocks noGrp="1"/>
          </p:cNvSpPr>
          <p:nvPr>
            <p:ph type="sldNum" sz="quarter" idx="12"/>
          </p:nvPr>
        </p:nvSpPr>
        <p:spPr/>
        <p:txBody>
          <a:bodyPr/>
          <a:lstStyle/>
          <a:p>
            <a:fld id="{1FB787AE-61AA-403F-8D4B-05485B7A4627}" type="slidenum">
              <a:rPr lang="it-CH" smtClean="0"/>
              <a:t>‹N›</a:t>
            </a:fld>
            <a:endParaRPr lang="it-CH"/>
          </a:p>
        </p:txBody>
      </p:sp>
    </p:spTree>
    <p:extLst>
      <p:ext uri="{BB962C8B-B14F-4D97-AF65-F5344CB8AC3E}">
        <p14:creationId xmlns:p14="http://schemas.microsoft.com/office/powerpoint/2010/main" val="4055969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F79E833D-6612-471F-8295-E1C02B3E8FCB}" type="datetimeFigureOut">
              <a:rPr lang="it-CH" smtClean="0"/>
              <a:t>05.10.2022</a:t>
            </a:fld>
            <a:endParaRPr lang="it-CH"/>
          </a:p>
        </p:txBody>
      </p:sp>
      <p:sp>
        <p:nvSpPr>
          <p:cNvPr id="6" name="Footer Placeholder 5"/>
          <p:cNvSpPr>
            <a:spLocks noGrp="1"/>
          </p:cNvSpPr>
          <p:nvPr>
            <p:ph type="ftr" sz="quarter" idx="11"/>
          </p:nvPr>
        </p:nvSpPr>
        <p:spPr/>
        <p:txBody>
          <a:bodyPr/>
          <a:lstStyle/>
          <a:p>
            <a:endParaRPr lang="it-CH"/>
          </a:p>
        </p:txBody>
      </p:sp>
      <p:sp>
        <p:nvSpPr>
          <p:cNvPr id="7" name="Slide Number Placeholder 6"/>
          <p:cNvSpPr>
            <a:spLocks noGrp="1"/>
          </p:cNvSpPr>
          <p:nvPr>
            <p:ph type="sldNum" sz="quarter" idx="12"/>
          </p:nvPr>
        </p:nvSpPr>
        <p:spPr/>
        <p:txBody>
          <a:bodyPr/>
          <a:lstStyle/>
          <a:p>
            <a:fld id="{1FB787AE-61AA-403F-8D4B-05485B7A4627}" type="slidenum">
              <a:rPr lang="it-CH" smtClean="0"/>
              <a:t>‹N›</a:t>
            </a:fld>
            <a:endParaRPr lang="it-CH"/>
          </a:p>
        </p:txBody>
      </p:sp>
    </p:spTree>
    <p:extLst>
      <p:ext uri="{BB962C8B-B14F-4D97-AF65-F5344CB8AC3E}">
        <p14:creationId xmlns:p14="http://schemas.microsoft.com/office/powerpoint/2010/main" val="3891923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F79E833D-6612-471F-8295-E1C02B3E8FCB}" type="datetimeFigureOut">
              <a:rPr lang="it-CH" smtClean="0"/>
              <a:t>05.10.2022</a:t>
            </a:fld>
            <a:endParaRPr lang="it-CH"/>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it-CH"/>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1FB787AE-61AA-403F-8D4B-05485B7A4627}" type="slidenum">
              <a:rPr lang="it-CH" smtClean="0"/>
              <a:t>‹N›</a:t>
            </a:fld>
            <a:endParaRPr lang="it-CH"/>
          </a:p>
        </p:txBody>
      </p:sp>
    </p:spTree>
    <p:extLst>
      <p:ext uri="{BB962C8B-B14F-4D97-AF65-F5344CB8AC3E}">
        <p14:creationId xmlns:p14="http://schemas.microsoft.com/office/powerpoint/2010/main" val="92508907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a:xfrm>
            <a:off x="838200" y="1202326"/>
            <a:ext cx="10361023" cy="413754"/>
          </a:xfrm>
        </p:spPr>
        <p:txBody>
          <a:bodyPr>
            <a:noAutofit/>
          </a:bodyPr>
          <a:lstStyle/>
          <a:p>
            <a:r>
              <a:rPr lang="it-CH" b="1" dirty="0" smtClean="0">
                <a:effectLst>
                  <a:outerShdw blurRad="38100" dist="38100" dir="2700000" algn="tl">
                    <a:srgbClr val="000000">
                      <a:alpha val="43137"/>
                    </a:srgbClr>
                  </a:outerShdw>
                </a:effectLst>
              </a:rPr>
              <a:t>Revisione Missione e valori </a:t>
            </a:r>
            <a:r>
              <a:rPr lang="it-CH" b="1" dirty="0" err="1" smtClean="0">
                <a:effectLst>
                  <a:outerShdw blurRad="38100" dist="38100" dir="2700000" algn="tl">
                    <a:srgbClr val="000000">
                      <a:alpha val="43137"/>
                    </a:srgbClr>
                  </a:outerShdw>
                </a:effectLst>
              </a:rPr>
              <a:t>USCTi</a:t>
            </a:r>
            <a:endParaRPr lang="it-CH" b="1" dirty="0">
              <a:effectLst>
                <a:outerShdw blurRad="38100" dist="38100" dir="2700000" algn="tl">
                  <a:srgbClr val="000000">
                    <a:alpha val="43137"/>
                  </a:srgbClr>
                </a:outerShdw>
              </a:effectLst>
            </a:endParaRPr>
          </a:p>
        </p:txBody>
      </p:sp>
      <p:sp>
        <p:nvSpPr>
          <p:cNvPr id="11" name="Segnaposto contenuto 10"/>
          <p:cNvSpPr>
            <a:spLocks noGrp="1"/>
          </p:cNvSpPr>
          <p:nvPr>
            <p:ph sz="half" idx="1"/>
          </p:nvPr>
        </p:nvSpPr>
        <p:spPr>
          <a:xfrm>
            <a:off x="838200" y="2086882"/>
            <a:ext cx="5181600" cy="4351338"/>
          </a:xfrm>
        </p:spPr>
        <p:txBody>
          <a:bodyPr>
            <a:normAutofit lnSpcReduction="10000"/>
          </a:bodyPr>
          <a:lstStyle/>
          <a:p>
            <a:pPr marL="0" indent="0">
              <a:buNone/>
            </a:pPr>
            <a:r>
              <a:rPr lang="it-CH" sz="2400" b="1" dirty="0" smtClean="0">
                <a:latin typeface="Arial" panose="020B0604020202020204" pitchFamily="34" charset="0"/>
                <a:cs typeface="Arial" panose="020B0604020202020204" pitchFamily="34" charset="0"/>
              </a:rPr>
              <a:t>1. Visione</a:t>
            </a:r>
          </a:p>
          <a:p>
            <a:pPr marL="0" indent="0">
              <a:buNone/>
            </a:pPr>
            <a:r>
              <a:rPr lang="it-CH" sz="2000" dirty="0" smtClean="0">
                <a:latin typeface="Arial" panose="020B0604020202020204" pitchFamily="34" charset="0"/>
                <a:cs typeface="Arial" panose="020B0604020202020204" pitchFamily="34" charset="0"/>
              </a:rPr>
              <a:t>«L’unione dei Segretari </a:t>
            </a:r>
            <a:r>
              <a:rPr lang="it-CH" sz="2000" dirty="0">
                <a:latin typeface="Arial" panose="020B0604020202020204" pitchFamily="34" charset="0"/>
                <a:cs typeface="Arial" panose="020B0604020202020204" pitchFamily="34" charset="0"/>
              </a:rPr>
              <a:t>C</a:t>
            </a:r>
            <a:r>
              <a:rPr lang="it-CH" sz="2000" dirty="0" smtClean="0">
                <a:latin typeface="Arial" panose="020B0604020202020204" pitchFamily="34" charset="0"/>
                <a:cs typeface="Arial" panose="020B0604020202020204" pitchFamily="34" charset="0"/>
              </a:rPr>
              <a:t>omunali Ticinesi vuole essere vicina a tutti i suoi soci per essere un’entità aggregatrice e di riferimento. Associazione con una storia centenaria, fondata su valori comuni, ma anche votata alla modernità per valorizzare la professione del Segretario comunale.»</a:t>
            </a:r>
          </a:p>
          <a:p>
            <a:pPr marL="0" indent="0">
              <a:buNone/>
            </a:pPr>
            <a:endParaRPr lang="it-CH" sz="2000" b="1" u="sng" dirty="0" smtClean="0">
              <a:latin typeface="Arial" panose="020B0604020202020204" pitchFamily="34" charset="0"/>
              <a:cs typeface="Arial" panose="020B0604020202020204" pitchFamily="34" charset="0"/>
            </a:endParaRPr>
          </a:p>
          <a:p>
            <a:pPr marL="0" indent="0">
              <a:buNone/>
            </a:pPr>
            <a:r>
              <a:rPr lang="it-CH" sz="2000" b="1" u="sng" dirty="0" smtClean="0">
                <a:solidFill>
                  <a:srgbClr val="002060"/>
                </a:solidFill>
                <a:latin typeface="Arial" panose="020B0604020202020204" pitchFamily="34" charset="0"/>
                <a:cs typeface="Arial" panose="020B0604020202020204" pitchFamily="34" charset="0"/>
              </a:rPr>
              <a:t>Risultato sondaggio </a:t>
            </a:r>
          </a:p>
          <a:p>
            <a:pPr marL="0" indent="0">
              <a:buNone/>
            </a:pPr>
            <a:r>
              <a:rPr lang="it-CH" sz="2000" dirty="0" smtClean="0">
                <a:solidFill>
                  <a:srgbClr val="002060"/>
                </a:solidFill>
                <a:latin typeface="Arial" panose="020B0604020202020204" pitchFamily="34" charset="0"/>
                <a:cs typeface="Arial" panose="020B0604020202020204" pitchFamily="34" charset="0"/>
              </a:rPr>
              <a:t>65% </a:t>
            </a:r>
            <a:r>
              <a:rPr lang="it-CH" sz="2000" dirty="0" smtClean="0">
                <a:solidFill>
                  <a:srgbClr val="002060"/>
                </a:solidFill>
                <a:latin typeface="Arial" panose="020B0604020202020204" pitchFamily="34" charset="0"/>
                <a:cs typeface="Arial" panose="020B0604020202020204" pitchFamily="34" charset="0"/>
                <a:sym typeface="Wingdings" panose="05000000000000000000" pitchFamily="2" charset="2"/>
              </a:rPr>
              <a:t> sono molto d’accordo</a:t>
            </a:r>
          </a:p>
          <a:p>
            <a:pPr marL="0" indent="0">
              <a:buNone/>
            </a:pPr>
            <a:r>
              <a:rPr lang="it-CH" sz="2000" dirty="0" smtClean="0">
                <a:solidFill>
                  <a:srgbClr val="002060"/>
                </a:solidFill>
                <a:latin typeface="Arial" panose="020B0604020202020204" pitchFamily="34" charset="0"/>
                <a:cs typeface="Arial" panose="020B0604020202020204" pitchFamily="34" charset="0"/>
                <a:sym typeface="Wingdings" panose="05000000000000000000" pitchFamily="2" charset="2"/>
              </a:rPr>
              <a:t>35%  sono d’accordo</a:t>
            </a:r>
            <a:endParaRPr lang="it-CH" sz="2000" dirty="0">
              <a:solidFill>
                <a:srgbClr val="002060"/>
              </a:solidFill>
              <a:latin typeface="Arial" panose="020B0604020202020204" pitchFamily="34" charset="0"/>
              <a:cs typeface="Arial" panose="020B0604020202020204" pitchFamily="34" charset="0"/>
            </a:endParaRPr>
          </a:p>
          <a:p>
            <a:pPr marL="0" indent="0">
              <a:buNone/>
            </a:pPr>
            <a:endParaRPr lang="it-CH" sz="2000" dirty="0"/>
          </a:p>
        </p:txBody>
      </p:sp>
      <p:sp>
        <p:nvSpPr>
          <p:cNvPr id="12" name="Segnaposto contenuto 11"/>
          <p:cNvSpPr>
            <a:spLocks noGrp="1"/>
          </p:cNvSpPr>
          <p:nvPr>
            <p:ph sz="half" idx="2"/>
          </p:nvPr>
        </p:nvSpPr>
        <p:spPr>
          <a:xfrm>
            <a:off x="6154783" y="2118541"/>
            <a:ext cx="5181600" cy="4351338"/>
          </a:xfrm>
        </p:spPr>
        <p:txBody>
          <a:bodyPr>
            <a:normAutofit lnSpcReduction="10000"/>
          </a:bodyPr>
          <a:lstStyle/>
          <a:p>
            <a:pPr marL="0" indent="0">
              <a:buNone/>
            </a:pPr>
            <a:r>
              <a:rPr lang="it-CH" sz="2400" b="1" dirty="0" smtClean="0">
                <a:latin typeface="Arial" panose="020B0604020202020204" pitchFamily="34" charset="0"/>
                <a:cs typeface="Arial" panose="020B0604020202020204" pitchFamily="34" charset="0"/>
              </a:rPr>
              <a:t>1. Visione </a:t>
            </a:r>
          </a:p>
          <a:p>
            <a:pPr marL="0" indent="0">
              <a:buNone/>
            </a:pPr>
            <a:r>
              <a:rPr lang="it-CH" sz="2000" dirty="0" smtClean="0">
                <a:latin typeface="Arial" panose="020B0604020202020204" pitchFamily="34" charset="0"/>
                <a:cs typeface="Arial" panose="020B0604020202020204" pitchFamily="34" charset="0"/>
              </a:rPr>
              <a:t>«</a:t>
            </a:r>
            <a:r>
              <a:rPr lang="it-CH" sz="2000" dirty="0">
                <a:latin typeface="Arial" panose="020B0604020202020204" pitchFamily="34" charset="0"/>
                <a:cs typeface="Arial" panose="020B0604020202020204" pitchFamily="34" charset="0"/>
              </a:rPr>
              <a:t>L’unione dei Segretari Comunali Ticinesi </a:t>
            </a:r>
            <a:r>
              <a:rPr lang="it-CH" sz="2000" b="1" u="sng" dirty="0" smtClean="0">
                <a:solidFill>
                  <a:srgbClr val="FF0000"/>
                </a:solidFill>
                <a:latin typeface="Arial" panose="020B0604020202020204" pitchFamily="34" charset="0"/>
                <a:cs typeface="Arial" panose="020B0604020202020204" pitchFamily="34" charset="0"/>
              </a:rPr>
              <a:t>è</a:t>
            </a:r>
            <a:r>
              <a:rPr lang="it-CH" sz="2000" b="1" dirty="0" smtClean="0">
                <a:solidFill>
                  <a:srgbClr val="FF0000"/>
                </a:solidFill>
                <a:latin typeface="Arial" panose="020B0604020202020204" pitchFamily="34" charset="0"/>
                <a:cs typeface="Arial" panose="020B0604020202020204" pitchFamily="34" charset="0"/>
              </a:rPr>
              <a:t> </a:t>
            </a:r>
            <a:r>
              <a:rPr lang="it-CH" sz="2000" b="1" i="1" u="sng" dirty="0" smtClean="0">
                <a:latin typeface="Arial" panose="020B0604020202020204" pitchFamily="34" charset="0"/>
                <a:cs typeface="Arial" panose="020B0604020202020204" pitchFamily="34" charset="0"/>
              </a:rPr>
              <a:t>(non «vuole essere»)</a:t>
            </a:r>
            <a:r>
              <a:rPr lang="it-CH" sz="2000" b="1" i="1" dirty="0" smtClean="0">
                <a:latin typeface="Arial" panose="020B0604020202020204" pitchFamily="34" charset="0"/>
                <a:cs typeface="Arial" panose="020B0604020202020204" pitchFamily="34" charset="0"/>
              </a:rPr>
              <a:t> </a:t>
            </a:r>
            <a:r>
              <a:rPr lang="it-CH" sz="2000" dirty="0" smtClean="0">
                <a:latin typeface="Arial" panose="020B0604020202020204" pitchFamily="34" charset="0"/>
                <a:cs typeface="Arial" panose="020B0604020202020204" pitchFamily="34" charset="0"/>
              </a:rPr>
              <a:t>vicina </a:t>
            </a:r>
            <a:r>
              <a:rPr lang="it-CH" sz="2000" dirty="0">
                <a:latin typeface="Arial" panose="020B0604020202020204" pitchFamily="34" charset="0"/>
                <a:cs typeface="Arial" panose="020B0604020202020204" pitchFamily="34" charset="0"/>
              </a:rPr>
              <a:t>a tutti i suoi soci </a:t>
            </a:r>
            <a:r>
              <a:rPr lang="it-CH" sz="2000" b="1" u="sng" dirty="0" smtClean="0">
                <a:solidFill>
                  <a:srgbClr val="FF0000"/>
                </a:solidFill>
                <a:latin typeface="Arial" panose="020B0604020202020204" pitchFamily="34" charset="0"/>
                <a:cs typeface="Arial" panose="020B0604020202020204" pitchFamily="34" charset="0"/>
              </a:rPr>
              <a:t>quale</a:t>
            </a:r>
            <a:r>
              <a:rPr lang="it-CH" sz="2000" b="1" dirty="0" smtClean="0">
                <a:solidFill>
                  <a:srgbClr val="FF0000"/>
                </a:solidFill>
                <a:latin typeface="Arial" panose="020B0604020202020204" pitchFamily="34" charset="0"/>
                <a:cs typeface="Arial" panose="020B0604020202020204" pitchFamily="34" charset="0"/>
              </a:rPr>
              <a:t> </a:t>
            </a:r>
            <a:r>
              <a:rPr lang="it-CH" sz="2000" b="1" i="1" u="sng" dirty="0" smtClean="0">
                <a:latin typeface="Arial" panose="020B0604020202020204" pitchFamily="34" charset="0"/>
                <a:cs typeface="Arial" panose="020B0604020202020204" pitchFamily="34" charset="0"/>
              </a:rPr>
              <a:t>(non «per essere»)</a:t>
            </a:r>
            <a:r>
              <a:rPr lang="it-CH" sz="2000" b="1" i="1" dirty="0" smtClean="0">
                <a:latin typeface="Arial" panose="020B0604020202020204" pitchFamily="34" charset="0"/>
                <a:cs typeface="Arial" panose="020B0604020202020204" pitchFamily="34" charset="0"/>
              </a:rPr>
              <a:t> </a:t>
            </a:r>
            <a:r>
              <a:rPr lang="it-CH" sz="2000" dirty="0" smtClean="0">
                <a:latin typeface="Arial" panose="020B0604020202020204" pitchFamily="34" charset="0"/>
                <a:cs typeface="Arial" panose="020B0604020202020204" pitchFamily="34" charset="0"/>
              </a:rPr>
              <a:t>entità </a:t>
            </a:r>
            <a:r>
              <a:rPr lang="it-CH" sz="2000" dirty="0">
                <a:latin typeface="Arial" panose="020B0604020202020204" pitchFamily="34" charset="0"/>
                <a:cs typeface="Arial" panose="020B0604020202020204" pitchFamily="34" charset="0"/>
              </a:rPr>
              <a:t>aggregatrice e di riferimento. Associazione con una storia centenaria, fondata su valori comuni, ma anche votata alla modernità per valorizzare la professione </a:t>
            </a:r>
            <a:r>
              <a:rPr lang="it-CH" sz="2000" b="1" dirty="0" smtClean="0">
                <a:solidFill>
                  <a:schemeClr val="accent4">
                    <a:lumMod val="75000"/>
                  </a:schemeClr>
                </a:solidFill>
                <a:latin typeface="Arial" panose="020B0604020202020204" pitchFamily="34" charset="0"/>
                <a:cs typeface="Arial" panose="020B0604020202020204" pitchFamily="34" charset="0"/>
              </a:rPr>
              <a:t>della Segretaria e </a:t>
            </a:r>
            <a:r>
              <a:rPr lang="it-CH" sz="2000" dirty="0" smtClean="0">
                <a:latin typeface="Arial" panose="020B0604020202020204" pitchFamily="34" charset="0"/>
                <a:cs typeface="Arial" panose="020B0604020202020204" pitchFamily="34" charset="0"/>
              </a:rPr>
              <a:t>del </a:t>
            </a:r>
            <a:r>
              <a:rPr lang="it-CH" sz="2000" dirty="0">
                <a:latin typeface="Arial" panose="020B0604020202020204" pitchFamily="34" charset="0"/>
                <a:cs typeface="Arial" panose="020B0604020202020204" pitchFamily="34" charset="0"/>
              </a:rPr>
              <a:t>Segretario </a:t>
            </a:r>
            <a:r>
              <a:rPr lang="it-CH" sz="2000" dirty="0" smtClean="0">
                <a:latin typeface="Arial" panose="020B0604020202020204" pitchFamily="34" charset="0"/>
                <a:cs typeface="Arial" panose="020B0604020202020204" pitchFamily="34" charset="0"/>
              </a:rPr>
              <a:t>comunale.»</a:t>
            </a:r>
            <a:endParaRPr lang="it-CH" sz="2000" dirty="0">
              <a:latin typeface="Arial" panose="020B0604020202020204" pitchFamily="34" charset="0"/>
              <a:cs typeface="Arial" panose="020B0604020202020204" pitchFamily="34" charset="0"/>
            </a:endParaRPr>
          </a:p>
          <a:p>
            <a:pPr marL="0" indent="0">
              <a:buNone/>
            </a:pPr>
            <a:endParaRPr lang="it-CH" dirty="0"/>
          </a:p>
        </p:txBody>
      </p:sp>
      <p:pic>
        <p:nvPicPr>
          <p:cNvPr id="1026" name="Picture 2" descr="uscti_logo_colo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75" y="181006"/>
            <a:ext cx="2030932" cy="1021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6574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a:xfrm>
            <a:off x="838200" y="1202326"/>
            <a:ext cx="10117183" cy="413754"/>
          </a:xfrm>
        </p:spPr>
        <p:txBody>
          <a:bodyPr>
            <a:noAutofit/>
          </a:bodyPr>
          <a:lstStyle/>
          <a:p>
            <a:r>
              <a:rPr lang="it-CH" b="1" dirty="0" smtClean="0">
                <a:effectLst>
                  <a:outerShdw blurRad="38100" dist="38100" dir="2700000" algn="tl">
                    <a:srgbClr val="000000">
                      <a:alpha val="43137"/>
                    </a:srgbClr>
                  </a:outerShdw>
                </a:effectLst>
              </a:rPr>
              <a:t>Revisione Missione e valori </a:t>
            </a:r>
            <a:r>
              <a:rPr lang="it-CH" b="1" dirty="0" err="1" smtClean="0">
                <a:effectLst>
                  <a:outerShdw blurRad="38100" dist="38100" dir="2700000" algn="tl">
                    <a:srgbClr val="000000">
                      <a:alpha val="43137"/>
                    </a:srgbClr>
                  </a:outerShdw>
                </a:effectLst>
              </a:rPr>
              <a:t>USCTi</a:t>
            </a:r>
            <a:endParaRPr lang="it-CH" b="1" dirty="0">
              <a:effectLst>
                <a:outerShdw blurRad="38100" dist="38100" dir="2700000" algn="tl">
                  <a:srgbClr val="000000">
                    <a:alpha val="43137"/>
                  </a:srgbClr>
                </a:outerShdw>
              </a:effectLst>
            </a:endParaRPr>
          </a:p>
        </p:txBody>
      </p:sp>
      <p:sp>
        <p:nvSpPr>
          <p:cNvPr id="11" name="Segnaposto contenuto 10"/>
          <p:cNvSpPr>
            <a:spLocks noGrp="1"/>
          </p:cNvSpPr>
          <p:nvPr>
            <p:ph sz="half" idx="1"/>
          </p:nvPr>
        </p:nvSpPr>
        <p:spPr>
          <a:xfrm>
            <a:off x="838200" y="2086882"/>
            <a:ext cx="4709160" cy="4351338"/>
          </a:xfrm>
        </p:spPr>
        <p:txBody>
          <a:bodyPr>
            <a:normAutofit lnSpcReduction="10000"/>
          </a:bodyPr>
          <a:lstStyle/>
          <a:p>
            <a:pPr marL="0" indent="0">
              <a:buNone/>
            </a:pPr>
            <a:r>
              <a:rPr lang="it-CH" sz="2400" b="1" dirty="0" smtClean="0">
                <a:latin typeface="Arial" panose="020B0604020202020204" pitchFamily="34" charset="0"/>
                <a:cs typeface="Arial" panose="020B0604020202020204" pitchFamily="34" charset="0"/>
              </a:rPr>
              <a:t>10. Vita ricreativa dell’Unione</a:t>
            </a:r>
          </a:p>
          <a:p>
            <a:pPr>
              <a:buFont typeface="Wingdings" panose="05000000000000000000" pitchFamily="2" charset="2"/>
              <a:buChar char="§"/>
            </a:pPr>
            <a:r>
              <a:rPr lang="it-CH" sz="1800" dirty="0" smtClean="0">
                <a:latin typeface="Arial" panose="020B0604020202020204" pitchFamily="34" charset="0"/>
                <a:cs typeface="Arial" panose="020B0604020202020204" pitchFamily="34" charset="0"/>
              </a:rPr>
              <a:t>I momenti conviviali rafforzano la coesione dei soci, le relazioni professionali e lo scambio di esperienze</a:t>
            </a:r>
          </a:p>
          <a:p>
            <a:pPr>
              <a:buFont typeface="Wingdings" panose="05000000000000000000" pitchFamily="2" charset="2"/>
              <a:buChar char="§"/>
            </a:pPr>
            <a:r>
              <a:rPr lang="it-CH" sz="1800" dirty="0" smtClean="0">
                <a:latin typeface="Arial" panose="020B0604020202020204" pitchFamily="34" charset="0"/>
                <a:cs typeface="Arial" panose="020B0604020202020204" pitchFamily="34" charset="0"/>
              </a:rPr>
              <a:t>Evento annuale a favore di tutti i soci</a:t>
            </a:r>
          </a:p>
          <a:p>
            <a:pPr>
              <a:buFont typeface="Wingdings" panose="05000000000000000000" pitchFamily="2" charset="2"/>
              <a:buChar char="§"/>
            </a:pPr>
            <a:r>
              <a:rPr lang="it-CH" sz="1800" dirty="0" smtClean="0">
                <a:latin typeface="Arial" panose="020B0604020202020204" pitchFamily="34" charset="0"/>
                <a:cs typeface="Arial" panose="020B0604020202020204" pitchFamily="34" charset="0"/>
              </a:rPr>
              <a:t>Promuovere occasionalmente momenti di aggregazione a livello locale fra soci</a:t>
            </a:r>
          </a:p>
          <a:p>
            <a:pPr marL="0" indent="0">
              <a:buNone/>
            </a:pPr>
            <a:endParaRPr lang="it-CH" sz="1800" dirty="0" smtClean="0">
              <a:latin typeface="Arial" panose="020B0604020202020204" pitchFamily="34" charset="0"/>
              <a:cs typeface="Arial" panose="020B0604020202020204" pitchFamily="34" charset="0"/>
            </a:endParaRPr>
          </a:p>
          <a:p>
            <a:pPr marL="0" indent="0">
              <a:buNone/>
            </a:pPr>
            <a:r>
              <a:rPr lang="it-CH" sz="1800" b="1" u="sng" dirty="0" smtClean="0">
                <a:solidFill>
                  <a:srgbClr val="002060"/>
                </a:solidFill>
                <a:latin typeface="Arial" panose="020B0604020202020204" pitchFamily="34" charset="0"/>
                <a:cs typeface="Arial" panose="020B0604020202020204" pitchFamily="34" charset="0"/>
              </a:rPr>
              <a:t>Risultato sondaggio </a:t>
            </a:r>
          </a:p>
          <a:p>
            <a:pPr marL="0" indent="0">
              <a:buNone/>
            </a:pPr>
            <a:r>
              <a:rPr lang="it-CH" sz="1800" dirty="0" smtClean="0">
                <a:solidFill>
                  <a:srgbClr val="002060"/>
                </a:solidFill>
                <a:latin typeface="Arial" panose="020B0604020202020204" pitchFamily="34" charset="0"/>
                <a:cs typeface="Arial" panose="020B0604020202020204" pitchFamily="34" charset="0"/>
              </a:rPr>
              <a:t>60% </a:t>
            </a: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 sono molto d’accordo</a:t>
            </a:r>
          </a:p>
          <a:p>
            <a:pPr marL="0" indent="0">
              <a:buNone/>
            </a:pP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38%  sono d’accordo</a:t>
            </a:r>
          </a:p>
          <a:p>
            <a:pPr marL="0" indent="0">
              <a:buNone/>
            </a:pPr>
            <a:r>
              <a:rPr lang="it-CH" sz="1800" dirty="0">
                <a:solidFill>
                  <a:srgbClr val="002060"/>
                </a:solidFill>
                <a:latin typeface="Arial" panose="020B0604020202020204" pitchFamily="34" charset="0"/>
                <a:cs typeface="Arial" panose="020B0604020202020204" pitchFamily="34" charset="0"/>
                <a:sym typeface="Wingdings" panose="05000000000000000000" pitchFamily="2" charset="2"/>
              </a:rPr>
              <a:t>2</a:t>
            </a: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  sono parzialmente d’accordo</a:t>
            </a:r>
          </a:p>
          <a:p>
            <a:pPr marL="0" indent="0">
              <a:buNone/>
            </a:pPr>
            <a:endParaRPr lang="it-CH" sz="1800" dirty="0" smtClean="0">
              <a:solidFill>
                <a:srgbClr val="0070C0"/>
              </a:solidFill>
              <a:latin typeface="Arial" panose="020B0604020202020204" pitchFamily="34" charset="0"/>
              <a:cs typeface="Arial" panose="020B0604020202020204" pitchFamily="34" charset="0"/>
              <a:sym typeface="Wingdings" panose="05000000000000000000" pitchFamily="2" charset="2"/>
            </a:endParaRPr>
          </a:p>
          <a:p>
            <a:pPr marL="0" indent="0">
              <a:buNone/>
            </a:pPr>
            <a:endParaRPr lang="it-CH" sz="1800" dirty="0" smtClean="0">
              <a:solidFill>
                <a:srgbClr val="0070C0"/>
              </a:solidFill>
              <a:latin typeface="Arial" panose="020B0604020202020204" pitchFamily="34" charset="0"/>
              <a:cs typeface="Arial" panose="020B0604020202020204" pitchFamily="34" charset="0"/>
              <a:sym typeface="Wingdings" panose="05000000000000000000" pitchFamily="2" charset="2"/>
            </a:endParaRPr>
          </a:p>
          <a:p>
            <a:pPr marL="0" indent="0">
              <a:buNone/>
            </a:pPr>
            <a:endParaRPr lang="it-CH" sz="1800" dirty="0">
              <a:solidFill>
                <a:srgbClr val="0070C0"/>
              </a:solidFill>
              <a:latin typeface="Arial" panose="020B0604020202020204" pitchFamily="34" charset="0"/>
              <a:cs typeface="Arial" panose="020B0604020202020204" pitchFamily="34" charset="0"/>
            </a:endParaRPr>
          </a:p>
          <a:p>
            <a:pPr marL="0" indent="0">
              <a:buNone/>
            </a:pPr>
            <a:endParaRPr lang="it-CH" sz="2000" dirty="0"/>
          </a:p>
        </p:txBody>
      </p:sp>
      <p:sp>
        <p:nvSpPr>
          <p:cNvPr id="12" name="Segnaposto contenuto 11"/>
          <p:cNvSpPr>
            <a:spLocks noGrp="1"/>
          </p:cNvSpPr>
          <p:nvPr>
            <p:ph sz="half" idx="2"/>
          </p:nvPr>
        </p:nvSpPr>
        <p:spPr>
          <a:xfrm>
            <a:off x="6154783" y="2118541"/>
            <a:ext cx="4800600" cy="4319679"/>
          </a:xfrm>
        </p:spPr>
        <p:txBody>
          <a:bodyPr>
            <a:normAutofit lnSpcReduction="10000"/>
          </a:bodyPr>
          <a:lstStyle/>
          <a:p>
            <a:pPr marL="0" indent="0">
              <a:buNone/>
            </a:pPr>
            <a:r>
              <a:rPr lang="it-CH" sz="2400" b="1" dirty="0">
                <a:latin typeface="Arial" panose="020B0604020202020204" pitchFamily="34" charset="0"/>
                <a:cs typeface="Arial" panose="020B0604020202020204" pitchFamily="34" charset="0"/>
              </a:rPr>
              <a:t>10. Vita ricreativa dell’Unione</a:t>
            </a:r>
          </a:p>
          <a:p>
            <a:pPr>
              <a:buFont typeface="Wingdings" panose="05000000000000000000" pitchFamily="2" charset="2"/>
              <a:buChar char="§"/>
            </a:pPr>
            <a:r>
              <a:rPr lang="it-CH" sz="1800" dirty="0">
                <a:latin typeface="Arial" panose="020B0604020202020204" pitchFamily="34" charset="0"/>
                <a:cs typeface="Arial" panose="020B0604020202020204" pitchFamily="34" charset="0"/>
              </a:rPr>
              <a:t>I momenti conviviali rafforzano la coesione dei soci, le relazioni professionali e lo scambio di esperienze</a:t>
            </a:r>
          </a:p>
          <a:p>
            <a:pPr>
              <a:buFont typeface="Wingdings" panose="05000000000000000000" pitchFamily="2" charset="2"/>
              <a:buChar char="§"/>
            </a:pPr>
            <a:r>
              <a:rPr lang="it-CH" sz="1800" dirty="0">
                <a:latin typeface="Arial" panose="020B0604020202020204" pitchFamily="34" charset="0"/>
                <a:cs typeface="Arial" panose="020B0604020202020204" pitchFamily="34" charset="0"/>
              </a:rPr>
              <a:t>Evento annuale a favore di tutti i soci</a:t>
            </a:r>
          </a:p>
          <a:p>
            <a:pPr>
              <a:buFont typeface="Wingdings" panose="05000000000000000000" pitchFamily="2" charset="2"/>
              <a:buChar char="§"/>
            </a:pPr>
            <a:r>
              <a:rPr lang="it-CH" sz="1800" dirty="0">
                <a:latin typeface="Arial" panose="020B0604020202020204" pitchFamily="34" charset="0"/>
                <a:cs typeface="Arial" panose="020B0604020202020204" pitchFamily="34" charset="0"/>
              </a:rPr>
              <a:t>Promuovere occasionalmente momenti di aggregazione a livello locale fra soci</a:t>
            </a:r>
          </a:p>
          <a:p>
            <a:pPr marL="0" indent="0">
              <a:buNone/>
            </a:pPr>
            <a:endParaRPr lang="it-CH" sz="1800" dirty="0" smtClean="0">
              <a:latin typeface="Arial" panose="020B0604020202020204" pitchFamily="34" charset="0"/>
              <a:cs typeface="Arial" panose="020B0604020202020204" pitchFamily="34" charset="0"/>
            </a:endParaRPr>
          </a:p>
          <a:p>
            <a:pPr marL="0" indent="0">
              <a:buNone/>
            </a:pPr>
            <a:endParaRPr lang="it-CH" sz="1800" dirty="0">
              <a:latin typeface="Arial" panose="020B0604020202020204" pitchFamily="34" charset="0"/>
              <a:cs typeface="Arial" panose="020B0604020202020204" pitchFamily="34" charset="0"/>
            </a:endParaRPr>
          </a:p>
          <a:p>
            <a:pPr marL="0" indent="0">
              <a:buNone/>
            </a:pPr>
            <a:endParaRPr lang="it-CH" dirty="0"/>
          </a:p>
        </p:txBody>
      </p:sp>
      <p:pic>
        <p:nvPicPr>
          <p:cNvPr id="1026" name="Picture 2" descr="uscti_logo_colo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75" y="181006"/>
            <a:ext cx="2030932" cy="1021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1082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a:xfrm>
            <a:off x="838200" y="1202326"/>
            <a:ext cx="10961914" cy="413754"/>
          </a:xfrm>
        </p:spPr>
        <p:txBody>
          <a:bodyPr>
            <a:noAutofit/>
          </a:bodyPr>
          <a:lstStyle/>
          <a:p>
            <a:r>
              <a:rPr lang="it-CH" b="1" dirty="0" smtClean="0">
                <a:effectLst>
                  <a:outerShdw blurRad="38100" dist="38100" dir="2700000" algn="tl">
                    <a:srgbClr val="000000">
                      <a:alpha val="43137"/>
                    </a:srgbClr>
                  </a:outerShdw>
                </a:effectLst>
              </a:rPr>
              <a:t>Revisione Missione e valori </a:t>
            </a:r>
            <a:r>
              <a:rPr lang="it-CH" b="1" dirty="0" err="1" smtClean="0">
                <a:effectLst>
                  <a:outerShdw blurRad="38100" dist="38100" dir="2700000" algn="tl">
                    <a:srgbClr val="000000">
                      <a:alpha val="43137"/>
                    </a:srgbClr>
                  </a:outerShdw>
                </a:effectLst>
              </a:rPr>
              <a:t>USCTi</a:t>
            </a:r>
            <a:endParaRPr lang="it-CH" b="1" dirty="0">
              <a:effectLst>
                <a:outerShdw blurRad="38100" dist="38100" dir="2700000" algn="tl">
                  <a:srgbClr val="000000">
                    <a:alpha val="43137"/>
                  </a:srgbClr>
                </a:outerShdw>
              </a:effectLst>
            </a:endParaRPr>
          </a:p>
        </p:txBody>
      </p:sp>
      <p:sp>
        <p:nvSpPr>
          <p:cNvPr id="11" name="Segnaposto contenuto 10"/>
          <p:cNvSpPr>
            <a:spLocks noGrp="1"/>
          </p:cNvSpPr>
          <p:nvPr>
            <p:ph sz="half" idx="1"/>
          </p:nvPr>
        </p:nvSpPr>
        <p:spPr>
          <a:xfrm>
            <a:off x="838200" y="2086882"/>
            <a:ext cx="5181600" cy="4351338"/>
          </a:xfrm>
        </p:spPr>
        <p:txBody>
          <a:bodyPr>
            <a:normAutofit fontScale="70000" lnSpcReduction="20000"/>
          </a:bodyPr>
          <a:lstStyle/>
          <a:p>
            <a:pPr marL="0" indent="0">
              <a:buNone/>
            </a:pPr>
            <a:r>
              <a:rPr lang="it-CH" sz="2400" b="1" dirty="0" smtClean="0">
                <a:latin typeface="Arial" panose="020B0604020202020204" pitchFamily="34" charset="0"/>
                <a:cs typeface="Arial" panose="020B0604020202020204" pitchFamily="34" charset="0"/>
              </a:rPr>
              <a:t>2. Missione</a:t>
            </a:r>
          </a:p>
          <a:p>
            <a:pPr marL="0" indent="0">
              <a:buNone/>
            </a:pPr>
            <a:r>
              <a:rPr lang="it-CH" sz="2300" dirty="0" smtClean="0">
                <a:latin typeface="Arial" panose="020B0604020202020204" pitchFamily="34" charset="0"/>
                <a:cs typeface="Arial" panose="020B0604020202020204" pitchFamily="34" charset="0"/>
              </a:rPr>
              <a:t>«L’unione dei Segretari </a:t>
            </a:r>
            <a:r>
              <a:rPr lang="it-CH" sz="2300" dirty="0">
                <a:latin typeface="Arial" panose="020B0604020202020204" pitchFamily="34" charset="0"/>
                <a:cs typeface="Arial" panose="020B0604020202020204" pitchFamily="34" charset="0"/>
              </a:rPr>
              <a:t>C</a:t>
            </a:r>
            <a:r>
              <a:rPr lang="it-CH" sz="2300" dirty="0" smtClean="0">
                <a:latin typeface="Arial" panose="020B0604020202020204" pitchFamily="34" charset="0"/>
                <a:cs typeface="Arial" panose="020B0604020202020204" pitchFamily="34" charset="0"/>
              </a:rPr>
              <a:t>omunali Ticinesi vuole essere un’associazione votata a valorizzare e difendere la missione, la vocazione e la professionalità dei Segretari comunali e dei soci. Attraverso la definizione degli obiettivi di formazione professionale l’Unione mira a far riconoscere, promuovere e a rendere sempre attrattiva la figura del segretario comunale e dei suoi soci, una funzione pubblica a favore delle autorità comunali e delle cittadine e dei cittadini. La coesione e le relazioni fra i soci sono un elemento caratterizzante dell’operato dell’associazione. Aperta al dialogo e attenta alle proprie caratteristiche, l’Unione costruisce la propria identità.»</a:t>
            </a:r>
          </a:p>
          <a:p>
            <a:pPr marL="0" indent="0">
              <a:buNone/>
            </a:pPr>
            <a:r>
              <a:rPr lang="it-CH" sz="2000" b="1" u="sng" dirty="0" smtClean="0">
                <a:solidFill>
                  <a:srgbClr val="002060"/>
                </a:solidFill>
                <a:latin typeface="Arial" panose="020B0604020202020204" pitchFamily="34" charset="0"/>
                <a:cs typeface="Arial" panose="020B0604020202020204" pitchFamily="34" charset="0"/>
              </a:rPr>
              <a:t>Risultato sondaggio </a:t>
            </a:r>
          </a:p>
          <a:p>
            <a:pPr marL="0" indent="0">
              <a:buNone/>
            </a:pPr>
            <a:r>
              <a:rPr lang="it-CH" sz="2000" dirty="0" smtClean="0">
                <a:solidFill>
                  <a:srgbClr val="002060"/>
                </a:solidFill>
                <a:latin typeface="Arial" panose="020B0604020202020204" pitchFamily="34" charset="0"/>
                <a:cs typeface="Arial" panose="020B0604020202020204" pitchFamily="34" charset="0"/>
              </a:rPr>
              <a:t>69% </a:t>
            </a:r>
            <a:r>
              <a:rPr lang="it-CH" sz="2000" dirty="0" smtClean="0">
                <a:solidFill>
                  <a:srgbClr val="002060"/>
                </a:solidFill>
                <a:latin typeface="Arial" panose="020B0604020202020204" pitchFamily="34" charset="0"/>
                <a:cs typeface="Arial" panose="020B0604020202020204" pitchFamily="34" charset="0"/>
                <a:sym typeface="Wingdings" panose="05000000000000000000" pitchFamily="2" charset="2"/>
              </a:rPr>
              <a:t> sono molto d’accordo</a:t>
            </a:r>
          </a:p>
          <a:p>
            <a:pPr marL="0" indent="0">
              <a:buNone/>
            </a:pPr>
            <a:r>
              <a:rPr lang="it-CH" sz="2000" dirty="0" smtClean="0">
                <a:solidFill>
                  <a:srgbClr val="002060"/>
                </a:solidFill>
                <a:latin typeface="Arial" panose="020B0604020202020204" pitchFamily="34" charset="0"/>
                <a:cs typeface="Arial" panose="020B0604020202020204" pitchFamily="34" charset="0"/>
                <a:sym typeface="Wingdings" panose="05000000000000000000" pitchFamily="2" charset="2"/>
              </a:rPr>
              <a:t>31%  sono d’accordo</a:t>
            </a:r>
            <a:endParaRPr lang="it-CH" sz="2000" dirty="0">
              <a:solidFill>
                <a:srgbClr val="002060"/>
              </a:solidFill>
              <a:latin typeface="Arial" panose="020B0604020202020204" pitchFamily="34" charset="0"/>
              <a:cs typeface="Arial" panose="020B0604020202020204" pitchFamily="34" charset="0"/>
            </a:endParaRPr>
          </a:p>
          <a:p>
            <a:pPr marL="0" indent="0">
              <a:buNone/>
            </a:pPr>
            <a:endParaRPr lang="it-CH" sz="2000" dirty="0"/>
          </a:p>
        </p:txBody>
      </p:sp>
      <p:sp>
        <p:nvSpPr>
          <p:cNvPr id="12" name="Segnaposto contenuto 11"/>
          <p:cNvSpPr>
            <a:spLocks noGrp="1"/>
          </p:cNvSpPr>
          <p:nvPr>
            <p:ph sz="half" idx="2"/>
          </p:nvPr>
        </p:nvSpPr>
        <p:spPr>
          <a:xfrm>
            <a:off x="6154783" y="2118541"/>
            <a:ext cx="5181600" cy="3428819"/>
          </a:xfrm>
        </p:spPr>
        <p:txBody>
          <a:bodyPr>
            <a:normAutofit fontScale="70000" lnSpcReduction="20000"/>
          </a:bodyPr>
          <a:lstStyle/>
          <a:p>
            <a:pPr marL="0" indent="0">
              <a:buNone/>
            </a:pPr>
            <a:r>
              <a:rPr lang="it-CH" sz="2400" b="1" dirty="0" smtClean="0">
                <a:latin typeface="Arial" panose="020B0604020202020204" pitchFamily="34" charset="0"/>
                <a:cs typeface="Arial" panose="020B0604020202020204" pitchFamily="34" charset="0"/>
              </a:rPr>
              <a:t>2. Missione</a:t>
            </a:r>
          </a:p>
          <a:p>
            <a:pPr marL="0" indent="0">
              <a:buNone/>
            </a:pPr>
            <a:r>
              <a:rPr lang="it-CH" sz="2300" dirty="0">
                <a:latin typeface="Arial" panose="020B0604020202020204" pitchFamily="34" charset="0"/>
                <a:cs typeface="Arial" panose="020B0604020202020204" pitchFamily="34" charset="0"/>
              </a:rPr>
              <a:t>«L’unione dei Segretari Comunali </a:t>
            </a:r>
            <a:r>
              <a:rPr lang="it-CH" sz="2300" dirty="0" smtClean="0">
                <a:latin typeface="Arial" panose="020B0604020202020204" pitchFamily="34" charset="0"/>
                <a:cs typeface="Arial" panose="020B0604020202020204" pitchFamily="34" charset="0"/>
              </a:rPr>
              <a:t>Ticinesi </a:t>
            </a:r>
            <a:r>
              <a:rPr lang="it-CH" sz="2300" b="1" dirty="0" smtClean="0">
                <a:solidFill>
                  <a:srgbClr val="FF0000"/>
                </a:solidFill>
                <a:latin typeface="Arial" panose="020B0604020202020204" pitchFamily="34" charset="0"/>
                <a:cs typeface="Arial" panose="020B0604020202020204" pitchFamily="34" charset="0"/>
              </a:rPr>
              <a:t>è </a:t>
            </a:r>
            <a:r>
              <a:rPr lang="it-CH" sz="2300" b="1" i="1" u="sng" dirty="0">
                <a:latin typeface="Arial" panose="020B0604020202020204" pitchFamily="34" charset="0"/>
                <a:cs typeface="Arial" panose="020B0604020202020204" pitchFamily="34" charset="0"/>
              </a:rPr>
              <a:t>(non «vuole essere»)</a:t>
            </a:r>
            <a:r>
              <a:rPr lang="it-CH" sz="2300" dirty="0" smtClean="0">
                <a:latin typeface="Arial" panose="020B0604020202020204" pitchFamily="34" charset="0"/>
                <a:cs typeface="Arial" panose="020B0604020202020204" pitchFamily="34" charset="0"/>
              </a:rPr>
              <a:t> un’associazione </a:t>
            </a:r>
            <a:r>
              <a:rPr lang="it-CH" sz="2300" dirty="0">
                <a:latin typeface="Arial" panose="020B0604020202020204" pitchFamily="34" charset="0"/>
                <a:cs typeface="Arial" panose="020B0604020202020204" pitchFamily="34" charset="0"/>
              </a:rPr>
              <a:t>votata a valorizzare e difendere la missione, la vocazione e la professionalità </a:t>
            </a:r>
            <a:r>
              <a:rPr lang="it-CH" sz="2300" b="1" dirty="0" smtClean="0">
                <a:solidFill>
                  <a:srgbClr val="FF0000"/>
                </a:solidFill>
                <a:latin typeface="Arial" panose="020B0604020202020204" pitchFamily="34" charset="0"/>
                <a:cs typeface="Arial" panose="020B0604020202020204" pitchFamily="34" charset="0"/>
              </a:rPr>
              <a:t>delle Segretarie </a:t>
            </a:r>
            <a:r>
              <a:rPr lang="it-CH" sz="2300" dirty="0" smtClean="0">
                <a:latin typeface="Arial" panose="020B0604020202020204" pitchFamily="34" charset="0"/>
                <a:cs typeface="Arial" panose="020B0604020202020204" pitchFamily="34" charset="0"/>
              </a:rPr>
              <a:t>e </a:t>
            </a:r>
            <a:r>
              <a:rPr lang="it-CH" sz="2300" dirty="0" smtClean="0">
                <a:latin typeface="Arial" panose="020B0604020202020204" pitchFamily="34" charset="0"/>
                <a:cs typeface="Arial" panose="020B0604020202020204" pitchFamily="34" charset="0"/>
              </a:rPr>
              <a:t>dei </a:t>
            </a:r>
            <a:r>
              <a:rPr lang="it-CH" sz="2300" dirty="0">
                <a:latin typeface="Arial" panose="020B0604020202020204" pitchFamily="34" charset="0"/>
                <a:cs typeface="Arial" panose="020B0604020202020204" pitchFamily="34" charset="0"/>
              </a:rPr>
              <a:t>Segretari comunali e dei soci. Attraverso la definizione degli obiettivi di formazione professionale l’Unione mira a far riconoscere, promuovere e a rendere sempre attrattiva la figura </a:t>
            </a:r>
            <a:r>
              <a:rPr lang="it-CH" sz="2300" b="1" dirty="0" smtClean="0">
                <a:solidFill>
                  <a:srgbClr val="FF0000"/>
                </a:solidFill>
                <a:latin typeface="Arial" panose="020B0604020202020204" pitchFamily="34" charset="0"/>
                <a:cs typeface="Arial" panose="020B0604020202020204" pitchFamily="34" charset="0"/>
              </a:rPr>
              <a:t>della Segretaria e del </a:t>
            </a:r>
            <a:r>
              <a:rPr lang="it-CH" sz="2300" dirty="0">
                <a:latin typeface="Arial" panose="020B0604020202020204" pitchFamily="34" charset="0"/>
                <a:cs typeface="Arial" panose="020B0604020202020204" pitchFamily="34" charset="0"/>
              </a:rPr>
              <a:t>S</a:t>
            </a:r>
            <a:r>
              <a:rPr lang="it-CH" sz="2300" dirty="0" smtClean="0">
                <a:latin typeface="Arial" panose="020B0604020202020204" pitchFamily="34" charset="0"/>
                <a:cs typeface="Arial" panose="020B0604020202020204" pitchFamily="34" charset="0"/>
              </a:rPr>
              <a:t>egretario </a:t>
            </a:r>
            <a:r>
              <a:rPr lang="it-CH" sz="2300" dirty="0">
                <a:latin typeface="Arial" panose="020B0604020202020204" pitchFamily="34" charset="0"/>
                <a:cs typeface="Arial" panose="020B0604020202020204" pitchFamily="34" charset="0"/>
              </a:rPr>
              <a:t>comunale e dei suoi soci, una funzione pubblica a favore delle autorità comunali e delle cittadine e dei cittadini. La coesione e le relazioni fra i soci sono un elemento caratterizzante dell’operato dell’associazione. Aperta al dialogo e attenta alle proprie caratteristiche, l’Unione costruisce la propria identità.»</a:t>
            </a:r>
          </a:p>
          <a:p>
            <a:pPr marL="0" indent="0">
              <a:buNone/>
            </a:pPr>
            <a:endParaRPr lang="it-CH" dirty="0"/>
          </a:p>
        </p:txBody>
      </p:sp>
      <p:pic>
        <p:nvPicPr>
          <p:cNvPr id="1026" name="Picture 2" descr="uscti_logo_colo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75" y="181006"/>
            <a:ext cx="2030932" cy="1021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8825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a:xfrm>
            <a:off x="838200" y="1202326"/>
            <a:ext cx="10578737" cy="413754"/>
          </a:xfrm>
        </p:spPr>
        <p:txBody>
          <a:bodyPr>
            <a:noAutofit/>
          </a:bodyPr>
          <a:lstStyle/>
          <a:p>
            <a:r>
              <a:rPr lang="it-CH" b="1" dirty="0" smtClean="0">
                <a:effectLst>
                  <a:outerShdw blurRad="38100" dist="38100" dir="2700000" algn="tl">
                    <a:srgbClr val="000000">
                      <a:alpha val="43137"/>
                    </a:srgbClr>
                  </a:outerShdw>
                </a:effectLst>
              </a:rPr>
              <a:t>Revisione Missione e valori </a:t>
            </a:r>
            <a:r>
              <a:rPr lang="it-CH" b="1" dirty="0" err="1" smtClean="0">
                <a:effectLst>
                  <a:outerShdw blurRad="38100" dist="38100" dir="2700000" algn="tl">
                    <a:srgbClr val="000000">
                      <a:alpha val="43137"/>
                    </a:srgbClr>
                  </a:outerShdw>
                </a:effectLst>
              </a:rPr>
              <a:t>USCTi</a:t>
            </a:r>
            <a:endParaRPr lang="it-CH" b="1" dirty="0">
              <a:effectLst>
                <a:outerShdw blurRad="38100" dist="38100" dir="2700000" algn="tl">
                  <a:srgbClr val="000000">
                    <a:alpha val="43137"/>
                  </a:srgbClr>
                </a:outerShdw>
              </a:effectLst>
            </a:endParaRPr>
          </a:p>
        </p:txBody>
      </p:sp>
      <p:sp>
        <p:nvSpPr>
          <p:cNvPr id="11" name="Segnaposto contenuto 10"/>
          <p:cNvSpPr>
            <a:spLocks noGrp="1"/>
          </p:cNvSpPr>
          <p:nvPr>
            <p:ph sz="half" idx="1"/>
          </p:nvPr>
        </p:nvSpPr>
        <p:spPr>
          <a:xfrm>
            <a:off x="838200" y="2086882"/>
            <a:ext cx="5181600" cy="4351338"/>
          </a:xfrm>
        </p:spPr>
        <p:txBody>
          <a:bodyPr>
            <a:normAutofit fontScale="85000" lnSpcReduction="20000"/>
          </a:bodyPr>
          <a:lstStyle/>
          <a:p>
            <a:pPr marL="0" indent="0">
              <a:buNone/>
            </a:pPr>
            <a:r>
              <a:rPr lang="it-CH" sz="2400" b="1" dirty="0" smtClean="0">
                <a:latin typeface="Arial" panose="020B0604020202020204" pitchFamily="34" charset="0"/>
                <a:cs typeface="Arial" panose="020B0604020202020204" pitchFamily="34" charset="0"/>
              </a:rPr>
              <a:t>3. Valori </a:t>
            </a:r>
          </a:p>
          <a:p>
            <a:pPr marL="0" indent="0">
              <a:buNone/>
            </a:pPr>
            <a:r>
              <a:rPr lang="it-CH" sz="1900" dirty="0" smtClean="0">
                <a:latin typeface="Arial" panose="020B0604020202020204" pitchFamily="34" charset="0"/>
                <a:cs typeface="Arial" panose="020B0604020202020204" pitchFamily="34" charset="0"/>
              </a:rPr>
              <a:t>Equità </a:t>
            </a:r>
          </a:p>
          <a:p>
            <a:pPr marL="0" indent="0">
              <a:buNone/>
            </a:pPr>
            <a:r>
              <a:rPr lang="it-CH" sz="1900" dirty="0" smtClean="0">
                <a:latin typeface="Arial" panose="020B0604020202020204" pitchFamily="34" charset="0"/>
                <a:cs typeface="Arial" panose="020B0604020202020204" pitchFamily="34" charset="0"/>
              </a:rPr>
              <a:t>Modernità</a:t>
            </a:r>
          </a:p>
          <a:p>
            <a:pPr marL="0" indent="0">
              <a:buNone/>
            </a:pPr>
            <a:r>
              <a:rPr lang="it-CH" sz="1900" dirty="0" smtClean="0">
                <a:latin typeface="Arial" panose="020B0604020202020204" pitchFamily="34" charset="0"/>
                <a:cs typeface="Arial" panose="020B0604020202020204" pitchFamily="34" charset="0"/>
              </a:rPr>
              <a:t>Vicinanza</a:t>
            </a:r>
          </a:p>
          <a:p>
            <a:pPr marL="0" indent="0">
              <a:buNone/>
            </a:pPr>
            <a:r>
              <a:rPr lang="it-CH" sz="1900" dirty="0" smtClean="0">
                <a:latin typeface="Arial" panose="020B0604020202020204" pitchFamily="34" charset="0"/>
                <a:cs typeface="Arial" panose="020B0604020202020204" pitchFamily="34" charset="0"/>
              </a:rPr>
              <a:t>Etica</a:t>
            </a:r>
          </a:p>
          <a:p>
            <a:pPr marL="0" indent="0">
              <a:buNone/>
            </a:pPr>
            <a:r>
              <a:rPr lang="it-CH" sz="1900" dirty="0" smtClean="0">
                <a:latin typeface="Arial" panose="020B0604020202020204" pitchFamily="34" charset="0"/>
                <a:cs typeface="Arial" panose="020B0604020202020204" pitchFamily="34" charset="0"/>
              </a:rPr>
              <a:t>Affidabilità</a:t>
            </a:r>
          </a:p>
          <a:p>
            <a:pPr marL="0" indent="0">
              <a:buNone/>
            </a:pPr>
            <a:endParaRPr lang="it-CH" sz="2000" b="1" u="sng" dirty="0" smtClean="0">
              <a:solidFill>
                <a:srgbClr val="0070C0"/>
              </a:solidFill>
              <a:latin typeface="Arial" panose="020B0604020202020204" pitchFamily="34" charset="0"/>
              <a:cs typeface="Arial" panose="020B0604020202020204" pitchFamily="34" charset="0"/>
            </a:endParaRPr>
          </a:p>
          <a:p>
            <a:pPr marL="0" indent="0">
              <a:buNone/>
            </a:pPr>
            <a:endParaRPr lang="it-CH" sz="2000" b="1" u="sng" dirty="0">
              <a:solidFill>
                <a:srgbClr val="0070C0"/>
              </a:solidFill>
              <a:latin typeface="Arial" panose="020B0604020202020204" pitchFamily="34" charset="0"/>
              <a:cs typeface="Arial" panose="020B0604020202020204" pitchFamily="34" charset="0"/>
            </a:endParaRPr>
          </a:p>
          <a:p>
            <a:pPr marL="0" indent="0">
              <a:buNone/>
            </a:pPr>
            <a:r>
              <a:rPr lang="it-CH" sz="2000" b="1" u="sng" dirty="0" smtClean="0">
                <a:solidFill>
                  <a:srgbClr val="002060"/>
                </a:solidFill>
                <a:latin typeface="Arial" panose="020B0604020202020204" pitchFamily="34" charset="0"/>
                <a:cs typeface="Arial" panose="020B0604020202020204" pitchFamily="34" charset="0"/>
              </a:rPr>
              <a:t>Risultato sondaggio </a:t>
            </a:r>
          </a:p>
          <a:p>
            <a:pPr marL="0" indent="0">
              <a:buNone/>
            </a:pPr>
            <a:r>
              <a:rPr lang="it-CH" sz="2000" dirty="0" smtClean="0">
                <a:solidFill>
                  <a:srgbClr val="002060"/>
                </a:solidFill>
                <a:latin typeface="Arial" panose="020B0604020202020204" pitchFamily="34" charset="0"/>
                <a:cs typeface="Arial" panose="020B0604020202020204" pitchFamily="34" charset="0"/>
              </a:rPr>
              <a:t>56% </a:t>
            </a:r>
            <a:r>
              <a:rPr lang="it-CH" sz="2000" dirty="0" smtClean="0">
                <a:solidFill>
                  <a:srgbClr val="002060"/>
                </a:solidFill>
                <a:latin typeface="Arial" panose="020B0604020202020204" pitchFamily="34" charset="0"/>
                <a:cs typeface="Arial" panose="020B0604020202020204" pitchFamily="34" charset="0"/>
                <a:sym typeface="Wingdings" panose="05000000000000000000" pitchFamily="2" charset="2"/>
              </a:rPr>
              <a:t> sono molto d’accordo</a:t>
            </a:r>
          </a:p>
          <a:p>
            <a:pPr marL="0" indent="0">
              <a:buNone/>
            </a:pPr>
            <a:r>
              <a:rPr lang="it-CH" sz="2000" dirty="0" smtClean="0">
                <a:solidFill>
                  <a:srgbClr val="002060"/>
                </a:solidFill>
                <a:latin typeface="Arial" panose="020B0604020202020204" pitchFamily="34" charset="0"/>
                <a:cs typeface="Arial" panose="020B0604020202020204" pitchFamily="34" charset="0"/>
                <a:sym typeface="Wingdings" panose="05000000000000000000" pitchFamily="2" charset="2"/>
              </a:rPr>
              <a:t>42%  sono d’accordo</a:t>
            </a:r>
          </a:p>
          <a:p>
            <a:pPr marL="0" indent="0">
              <a:buNone/>
            </a:pPr>
            <a:r>
              <a:rPr lang="it-CH" sz="2000" dirty="0" smtClean="0">
                <a:solidFill>
                  <a:srgbClr val="002060"/>
                </a:solidFill>
                <a:latin typeface="Arial" panose="020B0604020202020204" pitchFamily="34" charset="0"/>
                <a:cs typeface="Arial" panose="020B0604020202020204" pitchFamily="34" charset="0"/>
                <a:sym typeface="Wingdings" panose="05000000000000000000" pitchFamily="2" charset="2"/>
              </a:rPr>
              <a:t>2%  sono parzialmente d’accordo</a:t>
            </a:r>
            <a:endParaRPr lang="it-CH" sz="2000" dirty="0">
              <a:solidFill>
                <a:srgbClr val="002060"/>
              </a:solidFill>
              <a:latin typeface="Arial" panose="020B0604020202020204" pitchFamily="34" charset="0"/>
              <a:cs typeface="Arial" panose="020B0604020202020204" pitchFamily="34" charset="0"/>
            </a:endParaRPr>
          </a:p>
          <a:p>
            <a:pPr marL="0" indent="0">
              <a:buNone/>
            </a:pPr>
            <a:endParaRPr lang="it-CH" sz="2000" dirty="0"/>
          </a:p>
        </p:txBody>
      </p:sp>
      <p:sp>
        <p:nvSpPr>
          <p:cNvPr id="12" name="Segnaposto contenuto 11"/>
          <p:cNvSpPr>
            <a:spLocks noGrp="1"/>
          </p:cNvSpPr>
          <p:nvPr>
            <p:ph sz="half" idx="2"/>
          </p:nvPr>
        </p:nvSpPr>
        <p:spPr>
          <a:xfrm>
            <a:off x="6154783" y="2118541"/>
            <a:ext cx="5181600" cy="3428819"/>
          </a:xfrm>
        </p:spPr>
        <p:txBody>
          <a:bodyPr>
            <a:normAutofit fontScale="85000" lnSpcReduction="20000"/>
          </a:bodyPr>
          <a:lstStyle/>
          <a:p>
            <a:pPr marL="0" indent="0">
              <a:buNone/>
            </a:pPr>
            <a:r>
              <a:rPr lang="it-CH" sz="2400" b="1" dirty="0" smtClean="0">
                <a:latin typeface="Arial" panose="020B0604020202020204" pitchFamily="34" charset="0"/>
                <a:cs typeface="Arial" panose="020B0604020202020204" pitchFamily="34" charset="0"/>
              </a:rPr>
              <a:t>3. Valori</a:t>
            </a:r>
          </a:p>
          <a:p>
            <a:pPr marL="0" indent="0">
              <a:buNone/>
            </a:pPr>
            <a:r>
              <a:rPr lang="it-CH" sz="1900" dirty="0">
                <a:latin typeface="Arial" panose="020B0604020202020204" pitchFamily="34" charset="0"/>
                <a:cs typeface="Arial" panose="020B0604020202020204" pitchFamily="34" charset="0"/>
              </a:rPr>
              <a:t>Equità </a:t>
            </a:r>
          </a:p>
          <a:p>
            <a:pPr marL="0" indent="0">
              <a:buNone/>
            </a:pPr>
            <a:r>
              <a:rPr lang="it-CH" sz="1900" dirty="0">
                <a:latin typeface="Arial" panose="020B0604020202020204" pitchFamily="34" charset="0"/>
                <a:cs typeface="Arial" panose="020B0604020202020204" pitchFamily="34" charset="0"/>
              </a:rPr>
              <a:t>Modernità</a:t>
            </a:r>
          </a:p>
          <a:p>
            <a:pPr marL="0" indent="0">
              <a:buNone/>
            </a:pPr>
            <a:r>
              <a:rPr lang="it-CH" sz="1900" dirty="0">
                <a:latin typeface="Arial" panose="020B0604020202020204" pitchFamily="34" charset="0"/>
                <a:cs typeface="Arial" panose="020B0604020202020204" pitchFamily="34" charset="0"/>
              </a:rPr>
              <a:t>Vicinanza</a:t>
            </a:r>
          </a:p>
          <a:p>
            <a:pPr marL="0" indent="0">
              <a:buNone/>
            </a:pPr>
            <a:r>
              <a:rPr lang="it-CH" sz="1900" dirty="0">
                <a:latin typeface="Arial" panose="020B0604020202020204" pitchFamily="34" charset="0"/>
                <a:cs typeface="Arial" panose="020B0604020202020204" pitchFamily="34" charset="0"/>
              </a:rPr>
              <a:t>Etica</a:t>
            </a:r>
          </a:p>
          <a:p>
            <a:pPr marL="0" indent="0">
              <a:buNone/>
            </a:pPr>
            <a:r>
              <a:rPr lang="it-CH" sz="1900" dirty="0">
                <a:latin typeface="Arial" panose="020B0604020202020204" pitchFamily="34" charset="0"/>
                <a:cs typeface="Arial" panose="020B0604020202020204" pitchFamily="34" charset="0"/>
              </a:rPr>
              <a:t>Affidabilità</a:t>
            </a:r>
          </a:p>
          <a:p>
            <a:pPr marL="0" indent="0">
              <a:buNone/>
            </a:pPr>
            <a:endParaRPr lang="it-CH" dirty="0"/>
          </a:p>
        </p:txBody>
      </p:sp>
      <p:pic>
        <p:nvPicPr>
          <p:cNvPr id="1026" name="Picture 2" descr="uscti_logo_colo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75" y="181006"/>
            <a:ext cx="2036274" cy="1024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8410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a:xfrm>
            <a:off x="838200" y="1202326"/>
            <a:ext cx="10498183" cy="413754"/>
          </a:xfrm>
        </p:spPr>
        <p:txBody>
          <a:bodyPr>
            <a:noAutofit/>
          </a:bodyPr>
          <a:lstStyle/>
          <a:p>
            <a:r>
              <a:rPr lang="it-CH" b="1" dirty="0" smtClean="0">
                <a:effectLst>
                  <a:outerShdw blurRad="38100" dist="38100" dir="2700000" algn="tl">
                    <a:srgbClr val="000000">
                      <a:alpha val="43137"/>
                    </a:srgbClr>
                  </a:outerShdw>
                </a:effectLst>
              </a:rPr>
              <a:t>Revisione Missione e valori </a:t>
            </a:r>
            <a:r>
              <a:rPr lang="it-CH" b="1" dirty="0" err="1" smtClean="0">
                <a:effectLst>
                  <a:outerShdw blurRad="38100" dist="38100" dir="2700000" algn="tl">
                    <a:srgbClr val="000000">
                      <a:alpha val="43137"/>
                    </a:srgbClr>
                  </a:outerShdw>
                </a:effectLst>
              </a:rPr>
              <a:t>USCTi</a:t>
            </a:r>
            <a:endParaRPr lang="it-CH" b="1" dirty="0">
              <a:effectLst>
                <a:outerShdw blurRad="38100" dist="38100" dir="2700000" algn="tl">
                  <a:srgbClr val="000000">
                    <a:alpha val="43137"/>
                  </a:srgbClr>
                </a:outerShdw>
              </a:effectLst>
            </a:endParaRPr>
          </a:p>
        </p:txBody>
      </p:sp>
      <p:sp>
        <p:nvSpPr>
          <p:cNvPr id="11" name="Segnaposto contenuto 10"/>
          <p:cNvSpPr>
            <a:spLocks noGrp="1"/>
          </p:cNvSpPr>
          <p:nvPr>
            <p:ph sz="half" idx="1"/>
          </p:nvPr>
        </p:nvSpPr>
        <p:spPr>
          <a:xfrm>
            <a:off x="838200" y="2086882"/>
            <a:ext cx="5181600" cy="4351338"/>
          </a:xfrm>
        </p:spPr>
        <p:txBody>
          <a:bodyPr>
            <a:normAutofit fontScale="62500" lnSpcReduction="20000"/>
          </a:bodyPr>
          <a:lstStyle/>
          <a:p>
            <a:pPr marL="0" indent="0">
              <a:buNone/>
            </a:pPr>
            <a:r>
              <a:rPr lang="it-CH" sz="2400" b="1" dirty="0" smtClean="0">
                <a:latin typeface="Arial" panose="020B0604020202020204" pitchFamily="34" charset="0"/>
                <a:cs typeface="Arial" panose="020B0604020202020204" pitchFamily="34" charset="0"/>
              </a:rPr>
              <a:t>4. Target soci associazione</a:t>
            </a:r>
          </a:p>
          <a:p>
            <a:pPr>
              <a:buFont typeface="Wingdings" panose="05000000000000000000" pitchFamily="2" charset="2"/>
              <a:buChar char="§"/>
            </a:pPr>
            <a:r>
              <a:rPr lang="it-CH" sz="1800" dirty="0" smtClean="0">
                <a:latin typeface="Arial" panose="020B0604020202020204" pitchFamily="34" charset="0"/>
                <a:cs typeface="Arial" panose="020B0604020202020204" pitchFamily="34" charset="0"/>
              </a:rPr>
              <a:t>Segretari comunali e Vice segretari</a:t>
            </a:r>
          </a:p>
          <a:p>
            <a:pPr>
              <a:buFont typeface="Wingdings" panose="05000000000000000000" pitchFamily="2" charset="2"/>
              <a:buChar char="§"/>
            </a:pPr>
            <a:r>
              <a:rPr lang="it-CH" sz="1800" dirty="0" smtClean="0">
                <a:latin typeface="Arial" panose="020B0604020202020204" pitchFamily="34" charset="0"/>
                <a:cs typeface="Arial" panose="020B0604020202020204" pitchFamily="34" charset="0"/>
              </a:rPr>
              <a:t>Pensionati e soci onorari</a:t>
            </a:r>
          </a:p>
          <a:p>
            <a:pPr>
              <a:buFont typeface="Wingdings" panose="05000000000000000000" pitchFamily="2" charset="2"/>
              <a:buChar char="§"/>
            </a:pPr>
            <a:r>
              <a:rPr lang="it-CH" sz="1800" dirty="0" smtClean="0">
                <a:latin typeface="Arial" panose="020B0604020202020204" pitchFamily="34" charset="0"/>
                <a:cs typeface="Arial" panose="020B0604020202020204" pitchFamily="34" charset="0"/>
              </a:rPr>
              <a:t>Dipendenti comunali con funzione di responsabilità? Con o senza diploma quadri dirigenti?</a:t>
            </a:r>
          </a:p>
          <a:p>
            <a:pPr marL="0" indent="0">
              <a:buNone/>
            </a:pPr>
            <a:endParaRPr lang="it-CH" sz="1800" b="1" u="sng" dirty="0" smtClean="0">
              <a:solidFill>
                <a:srgbClr val="0070C0"/>
              </a:solidFill>
              <a:latin typeface="Arial" panose="020B0604020202020204" pitchFamily="34" charset="0"/>
              <a:cs typeface="Arial" panose="020B0604020202020204" pitchFamily="34" charset="0"/>
            </a:endParaRPr>
          </a:p>
          <a:p>
            <a:pPr marL="0" indent="0">
              <a:buNone/>
            </a:pPr>
            <a:r>
              <a:rPr lang="it-CH" sz="1800" b="1" u="sng" dirty="0" smtClean="0">
                <a:solidFill>
                  <a:srgbClr val="002060"/>
                </a:solidFill>
                <a:latin typeface="Arial" panose="020B0604020202020204" pitchFamily="34" charset="0"/>
                <a:cs typeface="Arial" panose="020B0604020202020204" pitchFamily="34" charset="0"/>
              </a:rPr>
              <a:t>Risultato sondaggio </a:t>
            </a:r>
          </a:p>
          <a:p>
            <a:pPr marL="0" indent="0">
              <a:buNone/>
            </a:pPr>
            <a:r>
              <a:rPr lang="it-CH" sz="1800" dirty="0" smtClean="0">
                <a:solidFill>
                  <a:srgbClr val="002060"/>
                </a:solidFill>
                <a:latin typeface="Arial" panose="020B0604020202020204" pitchFamily="34" charset="0"/>
                <a:cs typeface="Arial" panose="020B0604020202020204" pitchFamily="34" charset="0"/>
              </a:rPr>
              <a:t>22% </a:t>
            </a: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 sono molto d’accordo</a:t>
            </a:r>
          </a:p>
          <a:p>
            <a:pPr marL="0" indent="0">
              <a:buNone/>
            </a:pP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49%  sono d’accordo</a:t>
            </a:r>
          </a:p>
          <a:p>
            <a:pPr marL="0" indent="0">
              <a:buNone/>
            </a:pP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21%  sono parzialmente d’accordo</a:t>
            </a:r>
          </a:p>
          <a:p>
            <a:pPr marL="0" indent="0">
              <a:buNone/>
            </a:pP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8%  non sono d’accordo</a:t>
            </a:r>
          </a:p>
          <a:p>
            <a:pPr marL="0" indent="0">
              <a:buNone/>
            </a:pPr>
            <a:r>
              <a:rPr lang="it-CH" sz="1800" b="1" dirty="0" smtClean="0">
                <a:solidFill>
                  <a:srgbClr val="002060"/>
                </a:solidFill>
                <a:latin typeface="Arial" panose="020B0604020202020204" pitchFamily="34" charset="0"/>
                <a:cs typeface="Arial" panose="020B0604020202020204" pitchFamily="34" charset="0"/>
              </a:rPr>
              <a:t>Allargamento </a:t>
            </a:r>
            <a:r>
              <a:rPr lang="it-CH" sz="1800" b="1" dirty="0">
                <a:solidFill>
                  <a:srgbClr val="002060"/>
                </a:solidFill>
                <a:latin typeface="Arial" panose="020B0604020202020204" pitchFamily="34" charset="0"/>
                <a:cs typeface="Arial" panose="020B0604020202020204" pitchFamily="34" charset="0"/>
              </a:rPr>
              <a:t>ai funzionari dirigenti?</a:t>
            </a:r>
          </a:p>
          <a:p>
            <a:pPr marL="0" indent="0">
              <a:buNone/>
            </a:pPr>
            <a:r>
              <a:rPr lang="it-CH" sz="1800" dirty="0">
                <a:solidFill>
                  <a:srgbClr val="002060"/>
                </a:solidFill>
                <a:latin typeface="Arial" panose="020B0604020202020204" pitchFamily="34" charset="0"/>
                <a:cs typeface="Arial" panose="020B0604020202020204" pitchFamily="34" charset="0"/>
              </a:rPr>
              <a:t>52% </a:t>
            </a:r>
            <a:r>
              <a:rPr lang="it-CH" sz="1800" dirty="0">
                <a:solidFill>
                  <a:srgbClr val="002060"/>
                </a:solidFill>
                <a:latin typeface="Arial" panose="020B0604020202020204" pitchFamily="34" charset="0"/>
                <a:cs typeface="Arial" panose="020B0604020202020204" pitchFamily="34" charset="0"/>
                <a:sym typeface="Wingdings" panose="05000000000000000000" pitchFamily="2" charset="2"/>
              </a:rPr>
              <a:t> Sì </a:t>
            </a: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	   / </a:t>
            </a:r>
            <a:r>
              <a:rPr lang="it-CH" sz="1800" dirty="0">
                <a:solidFill>
                  <a:srgbClr val="002060"/>
                </a:solidFill>
                <a:latin typeface="Arial" panose="020B0604020202020204" pitchFamily="34" charset="0"/>
                <a:cs typeface="Arial" panose="020B0604020202020204" pitchFamily="34" charset="0"/>
                <a:sym typeface="Wingdings" panose="05000000000000000000" pitchFamily="2" charset="2"/>
              </a:rPr>
              <a:t> </a:t>
            </a: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  48</a:t>
            </a:r>
            <a:r>
              <a:rPr lang="it-CH" sz="1800" dirty="0">
                <a:solidFill>
                  <a:srgbClr val="002060"/>
                </a:solidFill>
                <a:latin typeface="Arial" panose="020B0604020202020204" pitchFamily="34" charset="0"/>
                <a:cs typeface="Arial" panose="020B0604020202020204" pitchFamily="34" charset="0"/>
                <a:sym typeface="Wingdings" panose="05000000000000000000" pitchFamily="2" charset="2"/>
              </a:rPr>
              <a:t>%  No</a:t>
            </a:r>
          </a:p>
          <a:p>
            <a:pPr marL="0" indent="0">
              <a:buNone/>
            </a:pPr>
            <a:r>
              <a:rPr lang="it-CH" sz="1800" b="1" dirty="0">
                <a:solidFill>
                  <a:srgbClr val="002060"/>
                </a:solidFill>
                <a:latin typeface="Arial" panose="020B0604020202020204" pitchFamily="34" charset="0"/>
                <a:cs typeface="Arial" panose="020B0604020202020204" pitchFamily="34" charset="0"/>
              </a:rPr>
              <a:t>Allargamento solo a collaboratori con Diploma di quadro dirigente?</a:t>
            </a:r>
          </a:p>
          <a:p>
            <a:pPr marL="0" indent="0">
              <a:buNone/>
            </a:pPr>
            <a:r>
              <a:rPr lang="it-CH" sz="1800" dirty="0">
                <a:solidFill>
                  <a:srgbClr val="002060"/>
                </a:solidFill>
                <a:latin typeface="Arial" panose="020B0604020202020204" pitchFamily="34" charset="0"/>
                <a:cs typeface="Arial" panose="020B0604020202020204" pitchFamily="34" charset="0"/>
              </a:rPr>
              <a:t>60% </a:t>
            </a:r>
            <a:r>
              <a:rPr lang="it-CH" sz="1800" dirty="0">
                <a:solidFill>
                  <a:srgbClr val="002060"/>
                </a:solidFill>
                <a:latin typeface="Arial" panose="020B0604020202020204" pitchFamily="34" charset="0"/>
                <a:cs typeface="Arial" panose="020B0604020202020204" pitchFamily="34" charset="0"/>
                <a:sym typeface="Wingdings" panose="05000000000000000000" pitchFamily="2" charset="2"/>
              </a:rPr>
              <a:t> Sì </a:t>
            </a: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	   / </a:t>
            </a:r>
            <a:r>
              <a:rPr lang="it-CH" sz="1800" dirty="0">
                <a:solidFill>
                  <a:srgbClr val="002060"/>
                </a:solidFill>
                <a:latin typeface="Arial" panose="020B0604020202020204" pitchFamily="34" charset="0"/>
                <a:cs typeface="Arial" panose="020B0604020202020204" pitchFamily="34" charset="0"/>
                <a:sym typeface="Wingdings" panose="05000000000000000000" pitchFamily="2" charset="2"/>
              </a:rPr>
              <a:t> </a:t>
            </a: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  40</a:t>
            </a:r>
            <a:r>
              <a:rPr lang="it-CH" sz="1800" dirty="0">
                <a:solidFill>
                  <a:srgbClr val="002060"/>
                </a:solidFill>
                <a:latin typeface="Arial" panose="020B0604020202020204" pitchFamily="34" charset="0"/>
                <a:cs typeface="Arial" panose="020B0604020202020204" pitchFamily="34" charset="0"/>
                <a:sym typeface="Wingdings" panose="05000000000000000000" pitchFamily="2" charset="2"/>
              </a:rPr>
              <a:t>%  No</a:t>
            </a:r>
            <a:endParaRPr lang="it-CH" sz="1800" dirty="0">
              <a:solidFill>
                <a:srgbClr val="002060"/>
              </a:solidFill>
              <a:latin typeface="Arial" panose="020B0604020202020204" pitchFamily="34" charset="0"/>
              <a:cs typeface="Arial" panose="020B0604020202020204" pitchFamily="34" charset="0"/>
            </a:endParaRPr>
          </a:p>
          <a:p>
            <a:pPr marL="0" indent="0">
              <a:buNone/>
            </a:pPr>
            <a:endParaRPr lang="it-CH" sz="1800" dirty="0">
              <a:solidFill>
                <a:srgbClr val="0070C0"/>
              </a:solidFill>
              <a:latin typeface="Arial" panose="020B0604020202020204" pitchFamily="34" charset="0"/>
              <a:cs typeface="Arial" panose="020B0604020202020204" pitchFamily="34" charset="0"/>
            </a:endParaRPr>
          </a:p>
          <a:p>
            <a:pPr marL="0" indent="0">
              <a:buNone/>
            </a:pPr>
            <a:endParaRPr lang="it-CH" sz="2000" dirty="0"/>
          </a:p>
        </p:txBody>
      </p:sp>
      <p:sp>
        <p:nvSpPr>
          <p:cNvPr id="12" name="Segnaposto contenuto 11"/>
          <p:cNvSpPr>
            <a:spLocks noGrp="1"/>
          </p:cNvSpPr>
          <p:nvPr>
            <p:ph sz="half" idx="2"/>
          </p:nvPr>
        </p:nvSpPr>
        <p:spPr>
          <a:xfrm>
            <a:off x="6154783" y="2118541"/>
            <a:ext cx="5181600" cy="4319679"/>
          </a:xfrm>
        </p:spPr>
        <p:txBody>
          <a:bodyPr>
            <a:normAutofit fontScale="62500" lnSpcReduction="20000"/>
          </a:bodyPr>
          <a:lstStyle/>
          <a:p>
            <a:pPr marL="0" indent="0">
              <a:buNone/>
            </a:pPr>
            <a:r>
              <a:rPr lang="it-CH" sz="2400" b="1" dirty="0" smtClean="0">
                <a:latin typeface="Arial" panose="020B0604020202020204" pitchFamily="34" charset="0"/>
                <a:cs typeface="Arial" panose="020B0604020202020204" pitchFamily="34" charset="0"/>
              </a:rPr>
              <a:t>4. Target soci associazione</a:t>
            </a:r>
          </a:p>
          <a:p>
            <a:pPr>
              <a:buFont typeface="Wingdings" panose="05000000000000000000" pitchFamily="2" charset="2"/>
              <a:buChar char="§"/>
            </a:pPr>
            <a:r>
              <a:rPr lang="it-CH" sz="1800" b="1" dirty="0" smtClean="0">
                <a:solidFill>
                  <a:srgbClr val="FF0000"/>
                </a:solidFill>
                <a:latin typeface="Arial" panose="020B0604020202020204" pitchFamily="34" charset="0"/>
                <a:cs typeface="Arial" panose="020B0604020202020204" pitchFamily="34" charset="0"/>
              </a:rPr>
              <a:t>Segretarie e </a:t>
            </a:r>
            <a:r>
              <a:rPr lang="it-CH" sz="1800" dirty="0" smtClean="0">
                <a:latin typeface="Arial" panose="020B0604020202020204" pitchFamily="34" charset="0"/>
                <a:cs typeface="Arial" panose="020B0604020202020204" pitchFamily="34" charset="0"/>
              </a:rPr>
              <a:t>Segretari comunali, </a:t>
            </a:r>
            <a:r>
              <a:rPr lang="it-CH" sz="1800" b="1" dirty="0" smtClean="0">
                <a:solidFill>
                  <a:srgbClr val="FF0000"/>
                </a:solidFill>
                <a:latin typeface="Arial" panose="020B0604020202020204" pitchFamily="34" charset="0"/>
                <a:cs typeface="Arial" panose="020B0604020202020204" pitchFamily="34" charset="0"/>
              </a:rPr>
              <a:t>Vice segretarie e </a:t>
            </a:r>
            <a:r>
              <a:rPr lang="it-CH" sz="1800" dirty="0" smtClean="0">
                <a:latin typeface="Arial" panose="020B0604020202020204" pitchFamily="34" charset="0"/>
                <a:cs typeface="Arial" panose="020B0604020202020204" pitchFamily="34" charset="0"/>
              </a:rPr>
              <a:t>Vice </a:t>
            </a:r>
            <a:r>
              <a:rPr lang="it-CH" sz="1800" dirty="0">
                <a:latin typeface="Arial" panose="020B0604020202020204" pitchFamily="34" charset="0"/>
                <a:cs typeface="Arial" panose="020B0604020202020204" pitchFamily="34" charset="0"/>
              </a:rPr>
              <a:t>segretari</a:t>
            </a:r>
          </a:p>
          <a:p>
            <a:pPr>
              <a:buFont typeface="Wingdings" panose="05000000000000000000" pitchFamily="2" charset="2"/>
              <a:buChar char="§"/>
            </a:pPr>
            <a:r>
              <a:rPr lang="it-CH" sz="1800" dirty="0">
                <a:latin typeface="Arial" panose="020B0604020202020204" pitchFamily="34" charset="0"/>
                <a:cs typeface="Arial" panose="020B0604020202020204" pitchFamily="34" charset="0"/>
              </a:rPr>
              <a:t>Pensionati e soci onorari</a:t>
            </a:r>
          </a:p>
          <a:p>
            <a:pPr>
              <a:buFont typeface="Wingdings" panose="05000000000000000000" pitchFamily="2" charset="2"/>
              <a:buChar char="§"/>
            </a:pPr>
            <a:r>
              <a:rPr lang="it-CH" sz="1800" b="1" dirty="0" smtClean="0">
                <a:solidFill>
                  <a:srgbClr val="FF0000"/>
                </a:solidFill>
                <a:latin typeface="Arial" panose="020B0604020202020204" pitchFamily="34" charset="0"/>
                <a:cs typeface="Arial" panose="020B0604020202020204" pitchFamily="34" charset="0"/>
              </a:rPr>
              <a:t>Funzionari </a:t>
            </a:r>
            <a:r>
              <a:rPr lang="it-CH" sz="1800" b="1" dirty="0">
                <a:solidFill>
                  <a:srgbClr val="FF0000"/>
                </a:solidFill>
                <a:latin typeface="Arial" panose="020B0604020202020204" pitchFamily="34" charset="0"/>
                <a:cs typeface="Arial" panose="020B0604020202020204" pitchFamily="34" charset="0"/>
              </a:rPr>
              <a:t>comunali </a:t>
            </a:r>
            <a:r>
              <a:rPr lang="it-CH" sz="1800" b="1" dirty="0" smtClean="0">
                <a:solidFill>
                  <a:srgbClr val="FF0000"/>
                </a:solidFill>
                <a:latin typeface="Arial" panose="020B0604020202020204" pitchFamily="34" charset="0"/>
                <a:cs typeface="Arial" panose="020B0604020202020204" pitchFamily="34" charset="0"/>
              </a:rPr>
              <a:t>in possesso del Diploma e con funzione dirigenziale all’interno del proprio Comune</a:t>
            </a:r>
          </a:p>
          <a:p>
            <a:pPr marL="0" indent="0">
              <a:buNone/>
            </a:pPr>
            <a:endParaRPr lang="it-CH" sz="1800" dirty="0" smtClean="0">
              <a:latin typeface="Arial" panose="020B0604020202020204" pitchFamily="34" charset="0"/>
              <a:cs typeface="Arial" panose="020B0604020202020204" pitchFamily="34" charset="0"/>
            </a:endParaRPr>
          </a:p>
          <a:p>
            <a:pPr marL="0" indent="0">
              <a:buNone/>
            </a:pPr>
            <a:endParaRPr lang="it-CH" sz="1800" dirty="0">
              <a:latin typeface="Arial" panose="020B0604020202020204" pitchFamily="34" charset="0"/>
              <a:cs typeface="Arial" panose="020B0604020202020204" pitchFamily="34" charset="0"/>
            </a:endParaRPr>
          </a:p>
          <a:p>
            <a:pPr marL="0" indent="0">
              <a:buNone/>
            </a:pPr>
            <a:r>
              <a:rPr lang="it-CH" sz="2600" dirty="0" smtClean="0">
                <a:solidFill>
                  <a:srgbClr val="0070C0"/>
                </a:solidFill>
                <a:latin typeface="Arial" panose="020B0604020202020204" pitchFamily="34" charset="0"/>
                <a:cs typeface="Arial" panose="020B0604020202020204" pitchFamily="34" charset="0"/>
                <a:sym typeface="Wingdings" panose="05000000000000000000" pitchFamily="2" charset="2"/>
              </a:rPr>
              <a:t> Il tema riguardo all’apertura dell’Unione ad altri potenziali soci fa discutere ma l’idea di aprire ad altri potenziali membri trova comunque il consenso della maggioranza di coloro che hanno aderito al sondaggio. Il Comitato lavorerà pertanto sulla revisione degli Statuti affinché la funzionaria/il funzionario, con diploma e responsabilità, siano riconosciuti a pieno titolo quali potenziali membri dell’</a:t>
            </a:r>
            <a:r>
              <a:rPr lang="it-CH" sz="2600" dirty="0" err="1" smtClean="0">
                <a:solidFill>
                  <a:srgbClr val="0070C0"/>
                </a:solidFill>
                <a:latin typeface="Arial" panose="020B0604020202020204" pitchFamily="34" charset="0"/>
                <a:cs typeface="Arial" panose="020B0604020202020204" pitchFamily="34" charset="0"/>
                <a:sym typeface="Wingdings" panose="05000000000000000000" pitchFamily="2" charset="2"/>
              </a:rPr>
              <a:t>USCTi</a:t>
            </a:r>
            <a:r>
              <a:rPr lang="it-CH" sz="2600" dirty="0" smtClean="0">
                <a:solidFill>
                  <a:srgbClr val="0070C0"/>
                </a:solidFill>
                <a:latin typeface="Arial" panose="020B0604020202020204" pitchFamily="34" charset="0"/>
                <a:cs typeface="Arial" panose="020B0604020202020204" pitchFamily="34" charset="0"/>
                <a:sym typeface="Wingdings" panose="05000000000000000000" pitchFamily="2" charset="2"/>
              </a:rPr>
              <a:t>.</a:t>
            </a:r>
            <a:endParaRPr lang="it-CH" sz="2600" dirty="0">
              <a:solidFill>
                <a:srgbClr val="0070C0"/>
              </a:solidFill>
              <a:latin typeface="Arial" panose="020B0604020202020204" pitchFamily="34" charset="0"/>
              <a:cs typeface="Arial" panose="020B0604020202020204" pitchFamily="34" charset="0"/>
              <a:sym typeface="Wingdings" panose="05000000000000000000" pitchFamily="2" charset="2"/>
            </a:endParaRPr>
          </a:p>
          <a:p>
            <a:pPr marL="0" indent="0">
              <a:buNone/>
            </a:pPr>
            <a:endParaRPr lang="it-CH" dirty="0"/>
          </a:p>
        </p:txBody>
      </p:sp>
      <p:pic>
        <p:nvPicPr>
          <p:cNvPr id="1026" name="Picture 2" descr="uscti_logo_colo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75" y="181007"/>
            <a:ext cx="2044982" cy="1028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0069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a:xfrm>
            <a:off x="838200" y="1202326"/>
            <a:ext cx="10317480" cy="413754"/>
          </a:xfrm>
        </p:spPr>
        <p:txBody>
          <a:bodyPr>
            <a:noAutofit/>
          </a:bodyPr>
          <a:lstStyle/>
          <a:p>
            <a:r>
              <a:rPr lang="it-CH" b="1" dirty="0" smtClean="0">
                <a:effectLst>
                  <a:outerShdw blurRad="38100" dist="38100" dir="2700000" algn="tl">
                    <a:srgbClr val="000000">
                      <a:alpha val="43137"/>
                    </a:srgbClr>
                  </a:outerShdw>
                </a:effectLst>
              </a:rPr>
              <a:t>Revisione Missione e valori </a:t>
            </a:r>
            <a:r>
              <a:rPr lang="it-CH" b="1" dirty="0" err="1" smtClean="0">
                <a:effectLst>
                  <a:outerShdw blurRad="38100" dist="38100" dir="2700000" algn="tl">
                    <a:srgbClr val="000000">
                      <a:alpha val="43137"/>
                    </a:srgbClr>
                  </a:outerShdw>
                </a:effectLst>
              </a:rPr>
              <a:t>USCTi</a:t>
            </a:r>
            <a:endParaRPr lang="it-CH" b="1" dirty="0">
              <a:effectLst>
                <a:outerShdw blurRad="38100" dist="38100" dir="2700000" algn="tl">
                  <a:srgbClr val="000000">
                    <a:alpha val="43137"/>
                  </a:srgbClr>
                </a:outerShdw>
              </a:effectLst>
            </a:endParaRPr>
          </a:p>
        </p:txBody>
      </p:sp>
      <p:sp>
        <p:nvSpPr>
          <p:cNvPr id="11" name="Segnaposto contenuto 10"/>
          <p:cNvSpPr>
            <a:spLocks noGrp="1"/>
          </p:cNvSpPr>
          <p:nvPr>
            <p:ph sz="half" idx="1"/>
          </p:nvPr>
        </p:nvSpPr>
        <p:spPr>
          <a:xfrm>
            <a:off x="838200" y="2086882"/>
            <a:ext cx="5181600" cy="4351338"/>
          </a:xfrm>
        </p:spPr>
        <p:txBody>
          <a:bodyPr>
            <a:normAutofit lnSpcReduction="10000"/>
          </a:bodyPr>
          <a:lstStyle/>
          <a:p>
            <a:pPr marL="0" indent="0">
              <a:buNone/>
            </a:pPr>
            <a:r>
              <a:rPr lang="it-CH" sz="2400" b="1" dirty="0" smtClean="0">
                <a:latin typeface="Arial" panose="020B0604020202020204" pitchFamily="34" charset="0"/>
                <a:cs typeface="Arial" panose="020B0604020202020204" pitchFamily="34" charset="0"/>
              </a:rPr>
              <a:t>5. Formazione</a:t>
            </a:r>
          </a:p>
          <a:p>
            <a:pPr>
              <a:buFont typeface="Wingdings" panose="05000000000000000000" pitchFamily="2" charset="2"/>
              <a:buChar char="§"/>
            </a:pPr>
            <a:r>
              <a:rPr lang="it-CH" sz="1800" dirty="0" smtClean="0">
                <a:latin typeface="Arial" panose="020B0604020202020204" pitchFamily="34" charset="0"/>
                <a:cs typeface="Arial" panose="020B0604020202020204" pitchFamily="34" charset="0"/>
              </a:rPr>
              <a:t>Definizione obiettivi formazione di base e continua</a:t>
            </a:r>
          </a:p>
          <a:p>
            <a:pPr>
              <a:buFont typeface="Wingdings" panose="05000000000000000000" pitchFamily="2" charset="2"/>
              <a:buChar char="§"/>
            </a:pPr>
            <a:r>
              <a:rPr lang="it-CH" sz="1800" dirty="0" smtClean="0">
                <a:latin typeface="Arial" panose="020B0604020202020204" pitchFamily="34" charset="0"/>
                <a:cs typeface="Arial" panose="020B0604020202020204" pitchFamily="34" charset="0"/>
              </a:rPr>
              <a:t>Collaborazione con Istituto della formazione continua e altri enti nel raggiungimento obiettivi di formazione partecipando ai lavori della Commissione cantonale</a:t>
            </a:r>
          </a:p>
          <a:p>
            <a:pPr>
              <a:buFont typeface="Wingdings" panose="05000000000000000000" pitchFamily="2" charset="2"/>
              <a:buChar char="§"/>
            </a:pPr>
            <a:r>
              <a:rPr lang="it-CH" sz="1800" dirty="0" smtClean="0">
                <a:latin typeface="Arial" panose="020B0604020202020204" pitchFamily="34" charset="0"/>
                <a:cs typeface="Arial" panose="020B0604020202020204" pitchFamily="34" charset="0"/>
              </a:rPr>
              <a:t>Organizzare momenti formativi in proprio con il riconoscimento della Commissione cantonale</a:t>
            </a:r>
          </a:p>
          <a:p>
            <a:pPr marL="0" indent="0">
              <a:buNone/>
            </a:pPr>
            <a:endParaRPr lang="it-CH" sz="1800" b="1" u="sng" dirty="0" smtClean="0">
              <a:solidFill>
                <a:srgbClr val="0070C0"/>
              </a:solidFill>
              <a:latin typeface="Arial" panose="020B0604020202020204" pitchFamily="34" charset="0"/>
              <a:cs typeface="Arial" panose="020B0604020202020204" pitchFamily="34" charset="0"/>
            </a:endParaRPr>
          </a:p>
          <a:p>
            <a:pPr marL="0" indent="0">
              <a:buNone/>
            </a:pPr>
            <a:r>
              <a:rPr lang="it-CH" sz="1800" b="1" u="sng" dirty="0" smtClean="0">
                <a:solidFill>
                  <a:srgbClr val="002060"/>
                </a:solidFill>
                <a:latin typeface="Arial" panose="020B0604020202020204" pitchFamily="34" charset="0"/>
                <a:cs typeface="Arial" panose="020B0604020202020204" pitchFamily="34" charset="0"/>
              </a:rPr>
              <a:t>Risultato sondaggio </a:t>
            </a:r>
          </a:p>
          <a:p>
            <a:pPr marL="0" indent="0">
              <a:buNone/>
            </a:pPr>
            <a:r>
              <a:rPr lang="it-CH" sz="1800" dirty="0" smtClean="0">
                <a:solidFill>
                  <a:srgbClr val="002060"/>
                </a:solidFill>
                <a:latin typeface="Arial" panose="020B0604020202020204" pitchFamily="34" charset="0"/>
                <a:cs typeface="Arial" panose="020B0604020202020204" pitchFamily="34" charset="0"/>
              </a:rPr>
              <a:t>56% </a:t>
            </a: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 sono molto d’accordo</a:t>
            </a:r>
          </a:p>
          <a:p>
            <a:pPr marL="0" indent="0">
              <a:buNone/>
            </a:pP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44%  sono d’accordo</a:t>
            </a:r>
          </a:p>
          <a:p>
            <a:pPr marL="0" indent="0">
              <a:buNone/>
            </a:pPr>
            <a:endParaRPr lang="it-CH" sz="1800" dirty="0">
              <a:solidFill>
                <a:srgbClr val="0070C0"/>
              </a:solidFill>
              <a:latin typeface="Arial" panose="020B0604020202020204" pitchFamily="34" charset="0"/>
              <a:cs typeface="Arial" panose="020B0604020202020204" pitchFamily="34" charset="0"/>
            </a:endParaRPr>
          </a:p>
          <a:p>
            <a:pPr marL="0" indent="0">
              <a:buNone/>
            </a:pPr>
            <a:endParaRPr lang="it-CH" sz="2000" dirty="0"/>
          </a:p>
        </p:txBody>
      </p:sp>
      <p:sp>
        <p:nvSpPr>
          <p:cNvPr id="12" name="Segnaposto contenuto 11"/>
          <p:cNvSpPr>
            <a:spLocks noGrp="1"/>
          </p:cNvSpPr>
          <p:nvPr>
            <p:ph sz="half" idx="2"/>
          </p:nvPr>
        </p:nvSpPr>
        <p:spPr>
          <a:xfrm>
            <a:off x="6154783" y="2118541"/>
            <a:ext cx="5181600" cy="4319679"/>
          </a:xfrm>
        </p:spPr>
        <p:txBody>
          <a:bodyPr>
            <a:normAutofit lnSpcReduction="10000"/>
          </a:bodyPr>
          <a:lstStyle/>
          <a:p>
            <a:pPr marL="0" indent="0">
              <a:buNone/>
            </a:pPr>
            <a:r>
              <a:rPr lang="it-CH" sz="2400" b="1" dirty="0" smtClean="0">
                <a:latin typeface="Arial" panose="020B0604020202020204" pitchFamily="34" charset="0"/>
                <a:cs typeface="Arial" panose="020B0604020202020204" pitchFamily="34" charset="0"/>
              </a:rPr>
              <a:t>5. Formazione</a:t>
            </a:r>
          </a:p>
          <a:p>
            <a:pPr>
              <a:buFont typeface="Wingdings" panose="05000000000000000000" pitchFamily="2" charset="2"/>
              <a:buChar char="§"/>
            </a:pPr>
            <a:r>
              <a:rPr lang="it-CH" sz="1800" dirty="0">
                <a:latin typeface="Arial" panose="020B0604020202020204" pitchFamily="34" charset="0"/>
                <a:cs typeface="Arial" panose="020B0604020202020204" pitchFamily="34" charset="0"/>
              </a:rPr>
              <a:t>Definizione obiettivi formazione di base e continua</a:t>
            </a:r>
          </a:p>
          <a:p>
            <a:pPr>
              <a:buFont typeface="Wingdings" panose="05000000000000000000" pitchFamily="2" charset="2"/>
              <a:buChar char="§"/>
            </a:pPr>
            <a:r>
              <a:rPr lang="it-CH" sz="1800" dirty="0">
                <a:latin typeface="Arial" panose="020B0604020202020204" pitchFamily="34" charset="0"/>
                <a:cs typeface="Arial" panose="020B0604020202020204" pitchFamily="34" charset="0"/>
              </a:rPr>
              <a:t>Collaborazione con Istituto della formazione continua e altri enti nel raggiungimento obiettivi di formazione partecipando ai lavori della Commissione cantonale</a:t>
            </a:r>
          </a:p>
          <a:p>
            <a:pPr>
              <a:buFont typeface="Wingdings" panose="05000000000000000000" pitchFamily="2" charset="2"/>
              <a:buChar char="§"/>
            </a:pPr>
            <a:r>
              <a:rPr lang="it-CH" sz="1800" dirty="0">
                <a:latin typeface="Arial" panose="020B0604020202020204" pitchFamily="34" charset="0"/>
                <a:cs typeface="Arial" panose="020B0604020202020204" pitchFamily="34" charset="0"/>
              </a:rPr>
              <a:t>Organizzare momenti formativi in proprio con il riconoscimento della Commissione cantonale</a:t>
            </a:r>
          </a:p>
          <a:p>
            <a:pPr marL="0" indent="0">
              <a:buNone/>
            </a:pPr>
            <a:endParaRPr lang="it-CH" sz="1800" dirty="0" smtClean="0">
              <a:latin typeface="Arial" panose="020B0604020202020204" pitchFamily="34" charset="0"/>
              <a:cs typeface="Arial" panose="020B0604020202020204" pitchFamily="34" charset="0"/>
            </a:endParaRPr>
          </a:p>
          <a:p>
            <a:pPr marL="0" indent="0">
              <a:buNone/>
            </a:pPr>
            <a:endParaRPr lang="it-CH" sz="1800" dirty="0">
              <a:latin typeface="Arial" panose="020B0604020202020204" pitchFamily="34" charset="0"/>
              <a:cs typeface="Arial" panose="020B0604020202020204" pitchFamily="34" charset="0"/>
            </a:endParaRPr>
          </a:p>
          <a:p>
            <a:pPr marL="0" indent="0">
              <a:buNone/>
            </a:pPr>
            <a:endParaRPr lang="it-CH" dirty="0"/>
          </a:p>
        </p:txBody>
      </p:sp>
      <p:pic>
        <p:nvPicPr>
          <p:cNvPr id="1026" name="Picture 2" descr="uscti_logo_colo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75" y="181006"/>
            <a:ext cx="2030932" cy="1021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9370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a:xfrm>
            <a:off x="838200" y="1202326"/>
            <a:ext cx="10117183" cy="413754"/>
          </a:xfrm>
        </p:spPr>
        <p:txBody>
          <a:bodyPr>
            <a:noAutofit/>
          </a:bodyPr>
          <a:lstStyle/>
          <a:p>
            <a:r>
              <a:rPr lang="it-CH" b="1" dirty="0" smtClean="0">
                <a:effectLst>
                  <a:outerShdw blurRad="38100" dist="38100" dir="2700000" algn="tl">
                    <a:srgbClr val="000000">
                      <a:alpha val="43137"/>
                    </a:srgbClr>
                  </a:outerShdw>
                </a:effectLst>
              </a:rPr>
              <a:t>Revisione Missione e valori </a:t>
            </a:r>
            <a:r>
              <a:rPr lang="it-CH" b="1" dirty="0" err="1" smtClean="0">
                <a:effectLst>
                  <a:outerShdw blurRad="38100" dist="38100" dir="2700000" algn="tl">
                    <a:srgbClr val="000000">
                      <a:alpha val="43137"/>
                    </a:srgbClr>
                  </a:outerShdw>
                </a:effectLst>
              </a:rPr>
              <a:t>USCTi</a:t>
            </a:r>
            <a:endParaRPr lang="it-CH" b="1" dirty="0">
              <a:effectLst>
                <a:outerShdw blurRad="38100" dist="38100" dir="2700000" algn="tl">
                  <a:srgbClr val="000000">
                    <a:alpha val="43137"/>
                  </a:srgbClr>
                </a:outerShdw>
              </a:effectLst>
            </a:endParaRPr>
          </a:p>
        </p:txBody>
      </p:sp>
      <p:sp>
        <p:nvSpPr>
          <p:cNvPr id="11" name="Segnaposto contenuto 10"/>
          <p:cNvSpPr>
            <a:spLocks noGrp="1"/>
          </p:cNvSpPr>
          <p:nvPr>
            <p:ph sz="half" idx="1"/>
          </p:nvPr>
        </p:nvSpPr>
        <p:spPr>
          <a:xfrm>
            <a:off x="838200" y="2086882"/>
            <a:ext cx="4709160" cy="4351338"/>
          </a:xfrm>
        </p:spPr>
        <p:txBody>
          <a:bodyPr>
            <a:normAutofit fontScale="77500" lnSpcReduction="20000"/>
          </a:bodyPr>
          <a:lstStyle/>
          <a:p>
            <a:pPr marL="0" indent="0">
              <a:buNone/>
            </a:pPr>
            <a:r>
              <a:rPr lang="it-CH" sz="2400" b="1" dirty="0" smtClean="0">
                <a:latin typeface="Arial" panose="020B0604020202020204" pitchFamily="34" charset="0"/>
                <a:cs typeface="Arial" panose="020B0604020202020204" pitchFamily="34" charset="0"/>
              </a:rPr>
              <a:t>6. Partner cantonale per  consultazioni </a:t>
            </a:r>
          </a:p>
          <a:p>
            <a:pPr>
              <a:buFont typeface="Wingdings" panose="05000000000000000000" pitchFamily="2" charset="2"/>
              <a:buChar char="§"/>
            </a:pPr>
            <a:r>
              <a:rPr lang="it-CH" sz="1800" dirty="0" smtClean="0">
                <a:latin typeface="Arial" panose="020B0604020202020204" pitchFamily="34" charset="0"/>
                <a:cs typeface="Arial" panose="020B0604020202020204" pitchFamily="34" charset="0"/>
              </a:rPr>
              <a:t>Essere un partner per l’Amministrazione cantonale nelle procedure di revisione di leggi e regolamenti</a:t>
            </a:r>
          </a:p>
          <a:p>
            <a:pPr>
              <a:buFont typeface="Wingdings" panose="05000000000000000000" pitchFamily="2" charset="2"/>
              <a:buChar char="§"/>
            </a:pPr>
            <a:r>
              <a:rPr lang="it-CH" sz="1800" dirty="0" smtClean="0">
                <a:latin typeface="Arial" panose="020B0604020202020204" pitchFamily="34" charset="0"/>
                <a:cs typeface="Arial" panose="020B0604020202020204" pitchFamily="34" charset="0"/>
              </a:rPr>
              <a:t>Incontri ricorrenti con la SEL per definire possibili obiettivi o aspetti da migliorare nel settore legislativo e negli strumenti di gestione di un Comune</a:t>
            </a:r>
          </a:p>
          <a:p>
            <a:pPr>
              <a:buFont typeface="Wingdings" panose="05000000000000000000" pitchFamily="2" charset="2"/>
              <a:buChar char="§"/>
            </a:pPr>
            <a:r>
              <a:rPr lang="it-CH" sz="1800" dirty="0" smtClean="0">
                <a:latin typeface="Arial" panose="020B0604020202020204" pitchFamily="34" charset="0"/>
                <a:cs typeface="Arial" panose="020B0604020202020204" pitchFamily="34" charset="0"/>
              </a:rPr>
              <a:t>Essere un partner attivo nei processi di revisione della LOC</a:t>
            </a:r>
          </a:p>
          <a:p>
            <a:pPr>
              <a:buFont typeface="Wingdings" panose="05000000000000000000" pitchFamily="2" charset="2"/>
              <a:buChar char="§"/>
            </a:pPr>
            <a:r>
              <a:rPr lang="it-CH" sz="1800" dirty="0" smtClean="0">
                <a:latin typeface="Arial" panose="020B0604020202020204" pitchFamily="34" charset="0"/>
                <a:cs typeface="Arial" panose="020B0604020202020204" pitchFamily="34" charset="0"/>
              </a:rPr>
              <a:t>Per raggiungere tale obiettivo occorre ottenere la collaborazione di tutti i soci nel partecipare ai possibili gruppi di lavoro </a:t>
            </a:r>
            <a:endParaRPr lang="it-CH" sz="1800" dirty="0" smtClean="0">
              <a:latin typeface="Arial" panose="020B0604020202020204" pitchFamily="34" charset="0"/>
              <a:cs typeface="Arial" panose="020B0604020202020204" pitchFamily="34" charset="0"/>
            </a:endParaRPr>
          </a:p>
          <a:p>
            <a:pPr marL="0" indent="0">
              <a:buNone/>
            </a:pPr>
            <a:endParaRPr lang="it-CH" sz="1800" b="1" u="sng" dirty="0" smtClean="0">
              <a:solidFill>
                <a:srgbClr val="002060"/>
              </a:solidFill>
              <a:latin typeface="Arial" panose="020B0604020202020204" pitchFamily="34" charset="0"/>
              <a:cs typeface="Arial" panose="020B0604020202020204" pitchFamily="34" charset="0"/>
            </a:endParaRPr>
          </a:p>
          <a:p>
            <a:pPr marL="0" indent="0">
              <a:buNone/>
            </a:pPr>
            <a:r>
              <a:rPr lang="it-CH" sz="1800" b="1" u="sng" dirty="0" smtClean="0">
                <a:solidFill>
                  <a:srgbClr val="002060"/>
                </a:solidFill>
                <a:latin typeface="Arial" panose="020B0604020202020204" pitchFamily="34" charset="0"/>
                <a:cs typeface="Arial" panose="020B0604020202020204" pitchFamily="34" charset="0"/>
              </a:rPr>
              <a:t>Risultato </a:t>
            </a:r>
            <a:r>
              <a:rPr lang="it-CH" sz="1800" b="1" u="sng" dirty="0" smtClean="0">
                <a:solidFill>
                  <a:srgbClr val="002060"/>
                </a:solidFill>
                <a:latin typeface="Arial" panose="020B0604020202020204" pitchFamily="34" charset="0"/>
                <a:cs typeface="Arial" panose="020B0604020202020204" pitchFamily="34" charset="0"/>
              </a:rPr>
              <a:t>sondaggio </a:t>
            </a:r>
          </a:p>
          <a:p>
            <a:pPr marL="0" indent="0">
              <a:buNone/>
            </a:pPr>
            <a:r>
              <a:rPr lang="it-CH" sz="1800" dirty="0" smtClean="0">
                <a:solidFill>
                  <a:srgbClr val="002060"/>
                </a:solidFill>
                <a:latin typeface="Arial" panose="020B0604020202020204" pitchFamily="34" charset="0"/>
                <a:cs typeface="Arial" panose="020B0604020202020204" pitchFamily="34" charset="0"/>
              </a:rPr>
              <a:t>56% </a:t>
            </a: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 sono molto d’accordo</a:t>
            </a:r>
          </a:p>
          <a:p>
            <a:pPr marL="0" indent="0">
              <a:buNone/>
            </a:pP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37%  sono d’accordo</a:t>
            </a:r>
          </a:p>
          <a:p>
            <a:pPr marL="0" indent="0">
              <a:buNone/>
            </a:pP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7%  sono parzialmente d’accordo</a:t>
            </a:r>
          </a:p>
          <a:p>
            <a:pPr marL="0" indent="0">
              <a:buNone/>
            </a:pPr>
            <a:endParaRPr lang="it-CH" sz="1800" dirty="0" smtClean="0">
              <a:solidFill>
                <a:srgbClr val="0070C0"/>
              </a:solidFill>
              <a:latin typeface="Arial" panose="020B0604020202020204" pitchFamily="34" charset="0"/>
              <a:cs typeface="Arial" panose="020B0604020202020204" pitchFamily="34" charset="0"/>
              <a:sym typeface="Wingdings" panose="05000000000000000000" pitchFamily="2" charset="2"/>
            </a:endParaRPr>
          </a:p>
          <a:p>
            <a:pPr marL="0" indent="0">
              <a:buNone/>
            </a:pPr>
            <a:endParaRPr lang="it-CH" sz="1800" dirty="0" smtClean="0">
              <a:solidFill>
                <a:srgbClr val="0070C0"/>
              </a:solidFill>
              <a:latin typeface="Arial" panose="020B0604020202020204" pitchFamily="34" charset="0"/>
              <a:cs typeface="Arial" panose="020B0604020202020204" pitchFamily="34" charset="0"/>
              <a:sym typeface="Wingdings" panose="05000000000000000000" pitchFamily="2" charset="2"/>
            </a:endParaRPr>
          </a:p>
          <a:p>
            <a:pPr marL="0" indent="0">
              <a:buNone/>
            </a:pPr>
            <a:endParaRPr lang="it-CH" sz="1800" dirty="0">
              <a:solidFill>
                <a:srgbClr val="0070C0"/>
              </a:solidFill>
              <a:latin typeface="Arial" panose="020B0604020202020204" pitchFamily="34" charset="0"/>
              <a:cs typeface="Arial" panose="020B0604020202020204" pitchFamily="34" charset="0"/>
            </a:endParaRPr>
          </a:p>
          <a:p>
            <a:pPr marL="0" indent="0">
              <a:buNone/>
            </a:pPr>
            <a:endParaRPr lang="it-CH" sz="2000" dirty="0"/>
          </a:p>
        </p:txBody>
      </p:sp>
      <p:sp>
        <p:nvSpPr>
          <p:cNvPr id="12" name="Segnaposto contenuto 11"/>
          <p:cNvSpPr>
            <a:spLocks noGrp="1"/>
          </p:cNvSpPr>
          <p:nvPr>
            <p:ph sz="half" idx="2"/>
          </p:nvPr>
        </p:nvSpPr>
        <p:spPr>
          <a:xfrm>
            <a:off x="6154783" y="2118541"/>
            <a:ext cx="4800600" cy="4319679"/>
          </a:xfrm>
        </p:spPr>
        <p:txBody>
          <a:bodyPr>
            <a:normAutofit fontScale="77500" lnSpcReduction="20000"/>
          </a:bodyPr>
          <a:lstStyle/>
          <a:p>
            <a:pPr marL="0" indent="0">
              <a:buNone/>
            </a:pPr>
            <a:r>
              <a:rPr lang="it-CH" sz="2400" b="1" dirty="0" smtClean="0">
                <a:latin typeface="Arial" panose="020B0604020202020204" pitchFamily="34" charset="0"/>
                <a:cs typeface="Arial" panose="020B0604020202020204" pitchFamily="34" charset="0"/>
              </a:rPr>
              <a:t>6</a:t>
            </a:r>
            <a:r>
              <a:rPr lang="it-CH" sz="2400" b="1" dirty="0">
                <a:latin typeface="Arial" panose="020B0604020202020204" pitchFamily="34" charset="0"/>
                <a:cs typeface="Arial" panose="020B0604020202020204" pitchFamily="34" charset="0"/>
              </a:rPr>
              <a:t>. Partner cantonale per  consultazioni </a:t>
            </a:r>
          </a:p>
          <a:p>
            <a:pPr>
              <a:buFont typeface="Wingdings" panose="05000000000000000000" pitchFamily="2" charset="2"/>
              <a:buChar char="§"/>
            </a:pPr>
            <a:r>
              <a:rPr lang="it-CH" sz="1800" dirty="0" smtClean="0">
                <a:latin typeface="Arial" panose="020B0604020202020204" pitchFamily="34" charset="0"/>
                <a:cs typeface="Arial" panose="020B0604020202020204" pitchFamily="34" charset="0"/>
              </a:rPr>
              <a:t>Essere </a:t>
            </a:r>
            <a:r>
              <a:rPr lang="it-CH" sz="1800" dirty="0">
                <a:latin typeface="Arial" panose="020B0604020202020204" pitchFamily="34" charset="0"/>
                <a:cs typeface="Arial" panose="020B0604020202020204" pitchFamily="34" charset="0"/>
              </a:rPr>
              <a:t>un partner per </a:t>
            </a:r>
            <a:r>
              <a:rPr lang="it-CH" sz="1800" dirty="0" smtClean="0">
                <a:latin typeface="Arial" panose="020B0604020202020204" pitchFamily="34" charset="0"/>
                <a:cs typeface="Arial" panose="020B0604020202020204" pitchFamily="34" charset="0"/>
              </a:rPr>
              <a:t>l’Amministrazione </a:t>
            </a:r>
            <a:r>
              <a:rPr lang="it-CH" sz="1800" dirty="0">
                <a:latin typeface="Arial" panose="020B0604020202020204" pitchFamily="34" charset="0"/>
                <a:cs typeface="Arial" panose="020B0604020202020204" pitchFamily="34" charset="0"/>
              </a:rPr>
              <a:t>cantonale nelle </a:t>
            </a:r>
            <a:r>
              <a:rPr lang="it-CH" sz="1800" dirty="0" smtClean="0">
                <a:latin typeface="Arial" panose="020B0604020202020204" pitchFamily="34" charset="0"/>
                <a:cs typeface="Arial" panose="020B0604020202020204" pitchFamily="34" charset="0"/>
              </a:rPr>
              <a:t>procedure </a:t>
            </a:r>
            <a:r>
              <a:rPr lang="it-CH" sz="1800" dirty="0">
                <a:latin typeface="Arial" panose="020B0604020202020204" pitchFamily="34" charset="0"/>
                <a:cs typeface="Arial" panose="020B0604020202020204" pitchFamily="34" charset="0"/>
              </a:rPr>
              <a:t>di revisione di leggi e regolamenti</a:t>
            </a:r>
          </a:p>
          <a:p>
            <a:pPr>
              <a:buFont typeface="Wingdings" panose="05000000000000000000" pitchFamily="2" charset="2"/>
              <a:buChar char="§"/>
            </a:pPr>
            <a:r>
              <a:rPr lang="it-CH" sz="1800" dirty="0">
                <a:latin typeface="Arial" panose="020B0604020202020204" pitchFamily="34" charset="0"/>
                <a:cs typeface="Arial" panose="020B0604020202020204" pitchFamily="34" charset="0"/>
              </a:rPr>
              <a:t>Incontri ricorrenti con la SEL per definire possibili obiettivi o aspetti da migliorare nel settore legislativo e negli strumenti di gestione di un Comune</a:t>
            </a:r>
          </a:p>
          <a:p>
            <a:pPr>
              <a:buFont typeface="Wingdings" panose="05000000000000000000" pitchFamily="2" charset="2"/>
              <a:buChar char="§"/>
            </a:pPr>
            <a:r>
              <a:rPr lang="it-CH" sz="1800" dirty="0">
                <a:latin typeface="Arial" panose="020B0604020202020204" pitchFamily="34" charset="0"/>
                <a:cs typeface="Arial" panose="020B0604020202020204" pitchFamily="34" charset="0"/>
              </a:rPr>
              <a:t>Essere un partner attivo nei processi di revisione della LOC</a:t>
            </a:r>
          </a:p>
          <a:p>
            <a:pPr>
              <a:buFont typeface="Wingdings" panose="05000000000000000000" pitchFamily="2" charset="2"/>
              <a:buChar char="§"/>
            </a:pPr>
            <a:r>
              <a:rPr lang="it-CH" sz="1800" dirty="0">
                <a:latin typeface="Arial" panose="020B0604020202020204" pitchFamily="34" charset="0"/>
                <a:cs typeface="Arial" panose="020B0604020202020204" pitchFamily="34" charset="0"/>
              </a:rPr>
              <a:t>Per raggiungere tale obiettivo occorre ottenere la collaborazione di tutti i soci nel partecipare ai possibili gruppi di lavoro </a:t>
            </a:r>
          </a:p>
          <a:p>
            <a:pPr marL="0" indent="0">
              <a:buNone/>
            </a:pPr>
            <a:endParaRPr lang="it-CH" sz="1800" dirty="0">
              <a:latin typeface="Arial" panose="020B0604020202020204" pitchFamily="34" charset="0"/>
              <a:cs typeface="Arial" panose="020B0604020202020204" pitchFamily="34" charset="0"/>
            </a:endParaRPr>
          </a:p>
          <a:p>
            <a:pPr marL="0" indent="0">
              <a:buNone/>
            </a:pPr>
            <a:endParaRPr lang="it-CH" dirty="0"/>
          </a:p>
        </p:txBody>
      </p:sp>
      <p:pic>
        <p:nvPicPr>
          <p:cNvPr id="1026" name="Picture 2" descr="uscti_logo_colo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75" y="181007"/>
            <a:ext cx="2018856" cy="1015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6254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a:xfrm>
            <a:off x="838200" y="1202326"/>
            <a:ext cx="10117183" cy="413754"/>
          </a:xfrm>
        </p:spPr>
        <p:txBody>
          <a:bodyPr>
            <a:noAutofit/>
          </a:bodyPr>
          <a:lstStyle/>
          <a:p>
            <a:r>
              <a:rPr lang="it-CH" b="1" dirty="0" smtClean="0">
                <a:effectLst>
                  <a:outerShdw blurRad="38100" dist="38100" dir="2700000" algn="tl">
                    <a:srgbClr val="000000">
                      <a:alpha val="43137"/>
                    </a:srgbClr>
                  </a:outerShdw>
                </a:effectLst>
              </a:rPr>
              <a:t>Revisione Missione e valori </a:t>
            </a:r>
            <a:r>
              <a:rPr lang="it-CH" b="1" dirty="0" err="1" smtClean="0">
                <a:effectLst>
                  <a:outerShdw blurRad="38100" dist="38100" dir="2700000" algn="tl">
                    <a:srgbClr val="000000">
                      <a:alpha val="43137"/>
                    </a:srgbClr>
                  </a:outerShdw>
                </a:effectLst>
              </a:rPr>
              <a:t>USCTi</a:t>
            </a:r>
            <a:endParaRPr lang="it-CH" b="1" dirty="0">
              <a:effectLst>
                <a:outerShdw blurRad="38100" dist="38100" dir="2700000" algn="tl">
                  <a:srgbClr val="000000">
                    <a:alpha val="43137"/>
                  </a:srgbClr>
                </a:outerShdw>
              </a:effectLst>
            </a:endParaRPr>
          </a:p>
        </p:txBody>
      </p:sp>
      <p:sp>
        <p:nvSpPr>
          <p:cNvPr id="11" name="Segnaposto contenuto 10"/>
          <p:cNvSpPr>
            <a:spLocks noGrp="1"/>
          </p:cNvSpPr>
          <p:nvPr>
            <p:ph sz="half" idx="1"/>
          </p:nvPr>
        </p:nvSpPr>
        <p:spPr>
          <a:xfrm>
            <a:off x="838200" y="2086882"/>
            <a:ext cx="4709160" cy="4351338"/>
          </a:xfrm>
        </p:spPr>
        <p:txBody>
          <a:bodyPr>
            <a:normAutofit fontScale="92500" lnSpcReduction="20000"/>
          </a:bodyPr>
          <a:lstStyle/>
          <a:p>
            <a:pPr marL="0" indent="0">
              <a:buNone/>
            </a:pPr>
            <a:r>
              <a:rPr lang="it-CH" sz="2400" b="1" dirty="0" smtClean="0">
                <a:latin typeface="Arial" panose="020B0604020202020204" pitchFamily="34" charset="0"/>
                <a:cs typeface="Arial" panose="020B0604020202020204" pitchFamily="34" charset="0"/>
              </a:rPr>
              <a:t>7. Collaborazione con altre associazioni</a:t>
            </a:r>
          </a:p>
          <a:p>
            <a:pPr>
              <a:buFont typeface="Wingdings" panose="05000000000000000000" pitchFamily="2" charset="2"/>
              <a:buChar char="§"/>
            </a:pPr>
            <a:r>
              <a:rPr lang="it-CH" sz="1800" dirty="0" smtClean="0">
                <a:latin typeface="Arial" panose="020B0604020202020204" pitchFamily="34" charset="0"/>
                <a:cs typeface="Arial" panose="020B0604020202020204" pitchFamily="34" charset="0"/>
              </a:rPr>
              <a:t>Dialogare e collaborare con le altre associazioni di categoria dei collaboratori comunali</a:t>
            </a:r>
          </a:p>
          <a:p>
            <a:pPr>
              <a:buFont typeface="Wingdings" panose="05000000000000000000" pitchFamily="2" charset="2"/>
              <a:buChar char="§"/>
            </a:pPr>
            <a:r>
              <a:rPr lang="it-CH" sz="1800" dirty="0" smtClean="0">
                <a:latin typeface="Arial" panose="020B0604020202020204" pitchFamily="34" charset="0"/>
                <a:cs typeface="Arial" panose="020B0604020202020204" pitchFamily="34" charset="0"/>
              </a:rPr>
              <a:t>Promuovere l’istituzione di un </a:t>
            </a:r>
            <a:r>
              <a:rPr lang="it-CH" sz="1800" dirty="0" err="1" smtClean="0">
                <a:latin typeface="Arial" panose="020B0604020202020204" pitchFamily="34" charset="0"/>
                <a:cs typeface="Arial" panose="020B0604020202020204" pitchFamily="34" charset="0"/>
              </a:rPr>
              <a:t>gremio</a:t>
            </a:r>
            <a:r>
              <a:rPr lang="it-CH" sz="1800" dirty="0" smtClean="0">
                <a:latin typeface="Arial" panose="020B0604020202020204" pitchFamily="34" charset="0"/>
                <a:cs typeface="Arial" panose="020B0604020202020204" pitchFamily="34" charset="0"/>
              </a:rPr>
              <a:t> per la condivisione di temi o progetti comuni</a:t>
            </a:r>
          </a:p>
          <a:p>
            <a:pPr marL="0" indent="0">
              <a:buNone/>
            </a:pPr>
            <a:endParaRPr lang="it-CH" sz="1800" dirty="0" smtClean="0">
              <a:latin typeface="Arial" panose="020B0604020202020204" pitchFamily="34" charset="0"/>
              <a:cs typeface="Arial" panose="020B0604020202020204" pitchFamily="34" charset="0"/>
            </a:endParaRPr>
          </a:p>
          <a:p>
            <a:pPr marL="0" indent="0">
              <a:buNone/>
            </a:pPr>
            <a:r>
              <a:rPr lang="it-CH" sz="1800" b="1" u="sng" dirty="0" smtClean="0">
                <a:solidFill>
                  <a:srgbClr val="002060"/>
                </a:solidFill>
                <a:latin typeface="Arial" panose="020B0604020202020204" pitchFamily="34" charset="0"/>
                <a:cs typeface="Arial" panose="020B0604020202020204" pitchFamily="34" charset="0"/>
              </a:rPr>
              <a:t>Risultato sondaggio </a:t>
            </a:r>
          </a:p>
          <a:p>
            <a:pPr marL="0" indent="0">
              <a:buNone/>
            </a:pPr>
            <a:r>
              <a:rPr lang="it-CH" sz="1800" dirty="0" smtClean="0">
                <a:solidFill>
                  <a:srgbClr val="002060"/>
                </a:solidFill>
                <a:latin typeface="Arial" panose="020B0604020202020204" pitchFamily="34" charset="0"/>
                <a:cs typeface="Arial" panose="020B0604020202020204" pitchFamily="34" charset="0"/>
              </a:rPr>
              <a:t>54% </a:t>
            </a: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 sono molto d’accordo</a:t>
            </a:r>
          </a:p>
          <a:p>
            <a:pPr marL="0" indent="0">
              <a:buNone/>
            </a:pP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42%  sono d’accordo</a:t>
            </a:r>
          </a:p>
          <a:p>
            <a:pPr marL="0" indent="0">
              <a:buNone/>
            </a:pPr>
            <a:r>
              <a:rPr lang="it-CH" sz="1800" dirty="0">
                <a:solidFill>
                  <a:srgbClr val="002060"/>
                </a:solidFill>
                <a:latin typeface="Arial" panose="020B0604020202020204" pitchFamily="34" charset="0"/>
                <a:cs typeface="Arial" panose="020B0604020202020204" pitchFamily="34" charset="0"/>
                <a:sym typeface="Wingdings" panose="05000000000000000000" pitchFamily="2" charset="2"/>
              </a:rPr>
              <a:t>2</a:t>
            </a: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  sono parzialmente d’accordo</a:t>
            </a:r>
          </a:p>
          <a:p>
            <a:pPr marL="0" indent="0">
              <a:buNone/>
            </a:pP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2%  non sono d’accordo</a:t>
            </a:r>
          </a:p>
          <a:p>
            <a:pPr marL="0" indent="0">
              <a:buNone/>
            </a:pPr>
            <a:endParaRPr lang="it-CH" sz="1800" dirty="0" smtClean="0">
              <a:solidFill>
                <a:srgbClr val="0070C0"/>
              </a:solidFill>
              <a:latin typeface="Arial" panose="020B0604020202020204" pitchFamily="34" charset="0"/>
              <a:cs typeface="Arial" panose="020B0604020202020204" pitchFamily="34" charset="0"/>
              <a:sym typeface="Wingdings" panose="05000000000000000000" pitchFamily="2" charset="2"/>
            </a:endParaRPr>
          </a:p>
          <a:p>
            <a:pPr marL="0" indent="0">
              <a:buNone/>
            </a:pPr>
            <a:endParaRPr lang="it-CH" sz="1800" dirty="0" smtClean="0">
              <a:solidFill>
                <a:srgbClr val="0070C0"/>
              </a:solidFill>
              <a:latin typeface="Arial" panose="020B0604020202020204" pitchFamily="34" charset="0"/>
              <a:cs typeface="Arial" panose="020B0604020202020204" pitchFamily="34" charset="0"/>
              <a:sym typeface="Wingdings" panose="05000000000000000000" pitchFamily="2" charset="2"/>
            </a:endParaRPr>
          </a:p>
          <a:p>
            <a:pPr marL="0" indent="0">
              <a:buNone/>
            </a:pPr>
            <a:endParaRPr lang="it-CH" sz="1800" dirty="0">
              <a:solidFill>
                <a:srgbClr val="0070C0"/>
              </a:solidFill>
              <a:latin typeface="Arial" panose="020B0604020202020204" pitchFamily="34" charset="0"/>
              <a:cs typeface="Arial" panose="020B0604020202020204" pitchFamily="34" charset="0"/>
            </a:endParaRPr>
          </a:p>
          <a:p>
            <a:pPr marL="0" indent="0">
              <a:buNone/>
            </a:pPr>
            <a:endParaRPr lang="it-CH" sz="2000" dirty="0"/>
          </a:p>
        </p:txBody>
      </p:sp>
      <p:sp>
        <p:nvSpPr>
          <p:cNvPr id="12" name="Segnaposto contenuto 11"/>
          <p:cNvSpPr>
            <a:spLocks noGrp="1"/>
          </p:cNvSpPr>
          <p:nvPr>
            <p:ph sz="half" idx="2"/>
          </p:nvPr>
        </p:nvSpPr>
        <p:spPr>
          <a:xfrm>
            <a:off x="6154783" y="2118541"/>
            <a:ext cx="4800600" cy="4319679"/>
          </a:xfrm>
        </p:spPr>
        <p:txBody>
          <a:bodyPr>
            <a:normAutofit fontScale="92500" lnSpcReduction="20000"/>
          </a:bodyPr>
          <a:lstStyle/>
          <a:p>
            <a:pPr marL="0" indent="0">
              <a:buNone/>
            </a:pPr>
            <a:r>
              <a:rPr lang="it-CH" sz="2400" b="1" dirty="0">
                <a:latin typeface="Arial" panose="020B0604020202020204" pitchFamily="34" charset="0"/>
                <a:cs typeface="Arial" panose="020B0604020202020204" pitchFamily="34" charset="0"/>
              </a:rPr>
              <a:t>7. Collaborazione con altre associazioni</a:t>
            </a:r>
          </a:p>
          <a:p>
            <a:pPr>
              <a:buFont typeface="Wingdings" panose="05000000000000000000" pitchFamily="2" charset="2"/>
              <a:buChar char="§"/>
            </a:pPr>
            <a:r>
              <a:rPr lang="it-CH" sz="1800" dirty="0">
                <a:latin typeface="Arial" panose="020B0604020202020204" pitchFamily="34" charset="0"/>
                <a:cs typeface="Arial" panose="020B0604020202020204" pitchFamily="34" charset="0"/>
              </a:rPr>
              <a:t>Dialogare e collaborare con le altre associazioni di categoria </a:t>
            </a:r>
            <a:r>
              <a:rPr lang="it-CH" sz="1800" b="1" dirty="0" smtClean="0">
                <a:solidFill>
                  <a:srgbClr val="FF0000"/>
                </a:solidFill>
                <a:latin typeface="Arial" panose="020B0604020202020204" pitchFamily="34" charset="0"/>
                <a:cs typeface="Arial" panose="020B0604020202020204" pitchFamily="34" charset="0"/>
              </a:rPr>
              <a:t>delle collaboratrici e </a:t>
            </a:r>
            <a:r>
              <a:rPr lang="it-CH" sz="1800" dirty="0" smtClean="0">
                <a:latin typeface="Arial" panose="020B0604020202020204" pitchFamily="34" charset="0"/>
                <a:cs typeface="Arial" panose="020B0604020202020204" pitchFamily="34" charset="0"/>
              </a:rPr>
              <a:t>dei collaboratori </a:t>
            </a:r>
            <a:r>
              <a:rPr lang="it-CH" sz="1800" dirty="0">
                <a:latin typeface="Arial" panose="020B0604020202020204" pitchFamily="34" charset="0"/>
                <a:cs typeface="Arial" panose="020B0604020202020204" pitchFamily="34" charset="0"/>
              </a:rPr>
              <a:t>comunali</a:t>
            </a:r>
          </a:p>
          <a:p>
            <a:pPr>
              <a:buFont typeface="Wingdings" panose="05000000000000000000" pitchFamily="2" charset="2"/>
              <a:buChar char="§"/>
            </a:pPr>
            <a:r>
              <a:rPr lang="it-CH" sz="1800" dirty="0">
                <a:latin typeface="Arial" panose="020B0604020202020204" pitchFamily="34" charset="0"/>
                <a:cs typeface="Arial" panose="020B0604020202020204" pitchFamily="34" charset="0"/>
              </a:rPr>
              <a:t>Promuovere l’istituzione di un </a:t>
            </a:r>
            <a:r>
              <a:rPr lang="it-CH" sz="1800" dirty="0" err="1">
                <a:latin typeface="Arial" panose="020B0604020202020204" pitchFamily="34" charset="0"/>
                <a:cs typeface="Arial" panose="020B0604020202020204" pitchFamily="34" charset="0"/>
              </a:rPr>
              <a:t>gremio</a:t>
            </a:r>
            <a:r>
              <a:rPr lang="it-CH" sz="1800" dirty="0">
                <a:latin typeface="Arial" panose="020B0604020202020204" pitchFamily="34" charset="0"/>
                <a:cs typeface="Arial" panose="020B0604020202020204" pitchFamily="34" charset="0"/>
              </a:rPr>
              <a:t> per la condivisione di temi o progetti comuni</a:t>
            </a:r>
          </a:p>
          <a:p>
            <a:pPr marL="0" indent="0">
              <a:buNone/>
            </a:pPr>
            <a:endParaRPr lang="it-CH" sz="1800" dirty="0" smtClean="0">
              <a:latin typeface="Arial" panose="020B0604020202020204" pitchFamily="34" charset="0"/>
              <a:cs typeface="Arial" panose="020B0604020202020204" pitchFamily="34" charset="0"/>
            </a:endParaRPr>
          </a:p>
          <a:p>
            <a:pPr marL="0" indent="0">
              <a:buNone/>
            </a:pPr>
            <a:endParaRPr lang="it-CH" sz="1800" dirty="0">
              <a:latin typeface="Arial" panose="020B0604020202020204" pitchFamily="34" charset="0"/>
              <a:cs typeface="Arial" panose="020B0604020202020204" pitchFamily="34" charset="0"/>
            </a:endParaRPr>
          </a:p>
          <a:p>
            <a:pPr marL="0" indent="0">
              <a:buNone/>
            </a:pPr>
            <a:endParaRPr lang="it-CH" dirty="0"/>
          </a:p>
        </p:txBody>
      </p:sp>
      <p:pic>
        <p:nvPicPr>
          <p:cNvPr id="1026" name="Picture 2" descr="uscti_logo_colo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75" y="181007"/>
            <a:ext cx="2018856" cy="1015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4044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a:xfrm>
            <a:off x="838200" y="1202326"/>
            <a:ext cx="10117183" cy="413754"/>
          </a:xfrm>
        </p:spPr>
        <p:txBody>
          <a:bodyPr>
            <a:noAutofit/>
          </a:bodyPr>
          <a:lstStyle/>
          <a:p>
            <a:r>
              <a:rPr lang="it-CH" b="1" dirty="0" smtClean="0">
                <a:effectLst>
                  <a:outerShdw blurRad="38100" dist="38100" dir="2700000" algn="tl">
                    <a:srgbClr val="000000">
                      <a:alpha val="43137"/>
                    </a:srgbClr>
                  </a:outerShdw>
                </a:effectLst>
              </a:rPr>
              <a:t>Revisione Missione e valori </a:t>
            </a:r>
            <a:r>
              <a:rPr lang="it-CH" b="1" dirty="0" err="1" smtClean="0">
                <a:effectLst>
                  <a:outerShdw blurRad="38100" dist="38100" dir="2700000" algn="tl">
                    <a:srgbClr val="000000">
                      <a:alpha val="43137"/>
                    </a:srgbClr>
                  </a:outerShdw>
                </a:effectLst>
              </a:rPr>
              <a:t>USCTi</a:t>
            </a:r>
            <a:endParaRPr lang="it-CH" b="1" dirty="0">
              <a:effectLst>
                <a:outerShdw blurRad="38100" dist="38100" dir="2700000" algn="tl">
                  <a:srgbClr val="000000">
                    <a:alpha val="43137"/>
                  </a:srgbClr>
                </a:outerShdw>
              </a:effectLst>
            </a:endParaRPr>
          </a:p>
        </p:txBody>
      </p:sp>
      <p:sp>
        <p:nvSpPr>
          <p:cNvPr id="11" name="Segnaposto contenuto 10"/>
          <p:cNvSpPr>
            <a:spLocks noGrp="1"/>
          </p:cNvSpPr>
          <p:nvPr>
            <p:ph sz="half" idx="1"/>
          </p:nvPr>
        </p:nvSpPr>
        <p:spPr>
          <a:xfrm>
            <a:off x="838200" y="2086882"/>
            <a:ext cx="4709160" cy="4351338"/>
          </a:xfrm>
        </p:spPr>
        <p:txBody>
          <a:bodyPr>
            <a:normAutofit/>
          </a:bodyPr>
          <a:lstStyle/>
          <a:p>
            <a:pPr marL="0" indent="0">
              <a:buNone/>
            </a:pPr>
            <a:r>
              <a:rPr lang="it-CH" sz="2400" b="1" dirty="0" smtClean="0">
                <a:latin typeface="Arial" panose="020B0604020202020204" pitchFamily="34" charset="0"/>
                <a:cs typeface="Arial" panose="020B0604020202020204" pitchFamily="34" charset="0"/>
              </a:rPr>
              <a:t>8. Nuovi strumenti per essere vicini ai soci</a:t>
            </a:r>
          </a:p>
          <a:p>
            <a:pPr>
              <a:buFont typeface="Wingdings" panose="05000000000000000000" pitchFamily="2" charset="2"/>
              <a:buChar char="§"/>
            </a:pPr>
            <a:r>
              <a:rPr lang="it-CH" sz="1800" dirty="0" smtClean="0">
                <a:latin typeface="Arial" panose="020B0604020202020204" pitchFamily="34" charset="0"/>
                <a:cs typeface="Arial" panose="020B0604020202020204" pitchFamily="34" charset="0"/>
              </a:rPr>
              <a:t>Favorire il dialogo fra i soci grazie a piattaforme informatiche o newsletter che informino le colleghe e i colleghi su temi comuni o buone pratiche da adottare</a:t>
            </a:r>
          </a:p>
          <a:p>
            <a:pPr marL="0" indent="0">
              <a:buNone/>
            </a:pPr>
            <a:endParaRPr lang="it-CH" sz="1800" dirty="0" smtClean="0">
              <a:latin typeface="Arial" panose="020B0604020202020204" pitchFamily="34" charset="0"/>
              <a:cs typeface="Arial" panose="020B0604020202020204" pitchFamily="34" charset="0"/>
            </a:endParaRPr>
          </a:p>
          <a:p>
            <a:pPr marL="0" indent="0">
              <a:buNone/>
            </a:pPr>
            <a:r>
              <a:rPr lang="it-CH" sz="1800" b="1" u="sng" dirty="0" smtClean="0">
                <a:solidFill>
                  <a:srgbClr val="002060"/>
                </a:solidFill>
                <a:latin typeface="Arial" panose="020B0604020202020204" pitchFamily="34" charset="0"/>
                <a:cs typeface="Arial" panose="020B0604020202020204" pitchFamily="34" charset="0"/>
              </a:rPr>
              <a:t>Risultato sondaggio </a:t>
            </a:r>
          </a:p>
          <a:p>
            <a:pPr marL="0" indent="0">
              <a:buNone/>
            </a:pPr>
            <a:r>
              <a:rPr lang="it-CH" sz="1800" dirty="0" smtClean="0">
                <a:solidFill>
                  <a:srgbClr val="002060"/>
                </a:solidFill>
                <a:latin typeface="Arial" panose="020B0604020202020204" pitchFamily="34" charset="0"/>
                <a:cs typeface="Arial" panose="020B0604020202020204" pitchFamily="34" charset="0"/>
              </a:rPr>
              <a:t>60% </a:t>
            </a: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 sono molto d’accordo</a:t>
            </a:r>
          </a:p>
          <a:p>
            <a:pPr marL="0" indent="0">
              <a:buNone/>
            </a:pP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38%  sono d’accordo</a:t>
            </a:r>
          </a:p>
          <a:p>
            <a:pPr marL="0" indent="0">
              <a:buNone/>
            </a:pPr>
            <a:r>
              <a:rPr lang="it-CH" sz="1800" dirty="0">
                <a:solidFill>
                  <a:srgbClr val="002060"/>
                </a:solidFill>
                <a:latin typeface="Arial" panose="020B0604020202020204" pitchFamily="34" charset="0"/>
                <a:cs typeface="Arial" panose="020B0604020202020204" pitchFamily="34" charset="0"/>
                <a:sym typeface="Wingdings" panose="05000000000000000000" pitchFamily="2" charset="2"/>
              </a:rPr>
              <a:t>2</a:t>
            </a: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  sono parzialmente d’accordo</a:t>
            </a:r>
          </a:p>
          <a:p>
            <a:pPr marL="0" indent="0">
              <a:buNone/>
            </a:pPr>
            <a:endParaRPr lang="it-CH" sz="1800" dirty="0" smtClean="0">
              <a:solidFill>
                <a:srgbClr val="0070C0"/>
              </a:solidFill>
              <a:latin typeface="Arial" panose="020B0604020202020204" pitchFamily="34" charset="0"/>
              <a:cs typeface="Arial" panose="020B0604020202020204" pitchFamily="34" charset="0"/>
              <a:sym typeface="Wingdings" panose="05000000000000000000" pitchFamily="2" charset="2"/>
            </a:endParaRPr>
          </a:p>
          <a:p>
            <a:pPr marL="0" indent="0">
              <a:buNone/>
            </a:pPr>
            <a:endParaRPr lang="it-CH" sz="1800" dirty="0" smtClean="0">
              <a:solidFill>
                <a:srgbClr val="0070C0"/>
              </a:solidFill>
              <a:latin typeface="Arial" panose="020B0604020202020204" pitchFamily="34" charset="0"/>
              <a:cs typeface="Arial" panose="020B0604020202020204" pitchFamily="34" charset="0"/>
              <a:sym typeface="Wingdings" panose="05000000000000000000" pitchFamily="2" charset="2"/>
            </a:endParaRPr>
          </a:p>
          <a:p>
            <a:pPr marL="0" indent="0">
              <a:buNone/>
            </a:pPr>
            <a:endParaRPr lang="it-CH" sz="1800" dirty="0">
              <a:solidFill>
                <a:srgbClr val="0070C0"/>
              </a:solidFill>
              <a:latin typeface="Arial" panose="020B0604020202020204" pitchFamily="34" charset="0"/>
              <a:cs typeface="Arial" panose="020B0604020202020204" pitchFamily="34" charset="0"/>
            </a:endParaRPr>
          </a:p>
          <a:p>
            <a:pPr marL="0" indent="0">
              <a:buNone/>
            </a:pPr>
            <a:endParaRPr lang="it-CH" sz="2000" dirty="0"/>
          </a:p>
        </p:txBody>
      </p:sp>
      <p:sp>
        <p:nvSpPr>
          <p:cNvPr id="12" name="Segnaposto contenuto 11"/>
          <p:cNvSpPr>
            <a:spLocks noGrp="1"/>
          </p:cNvSpPr>
          <p:nvPr>
            <p:ph sz="half" idx="2"/>
          </p:nvPr>
        </p:nvSpPr>
        <p:spPr>
          <a:xfrm>
            <a:off x="6154783" y="2118541"/>
            <a:ext cx="4800600" cy="4319679"/>
          </a:xfrm>
        </p:spPr>
        <p:txBody>
          <a:bodyPr>
            <a:normAutofit/>
          </a:bodyPr>
          <a:lstStyle/>
          <a:p>
            <a:pPr marL="0" indent="0">
              <a:buNone/>
            </a:pPr>
            <a:r>
              <a:rPr lang="it-CH" sz="2400" b="1" dirty="0">
                <a:latin typeface="Arial" panose="020B0604020202020204" pitchFamily="34" charset="0"/>
                <a:cs typeface="Arial" panose="020B0604020202020204" pitchFamily="34" charset="0"/>
              </a:rPr>
              <a:t>8. Nuovi strumenti per essere vicini ai soci</a:t>
            </a:r>
          </a:p>
          <a:p>
            <a:pPr>
              <a:buFont typeface="Wingdings" panose="05000000000000000000" pitchFamily="2" charset="2"/>
              <a:buChar char="§"/>
            </a:pPr>
            <a:r>
              <a:rPr lang="it-CH" sz="1800" dirty="0">
                <a:latin typeface="Arial" panose="020B0604020202020204" pitchFamily="34" charset="0"/>
                <a:cs typeface="Arial" panose="020B0604020202020204" pitchFamily="34" charset="0"/>
              </a:rPr>
              <a:t>Favorire il dialogo fra i soci grazie a piattaforme informatiche o newsletter che informino le colleghe e i colleghi su temi comuni o buone pratiche da adottare</a:t>
            </a:r>
          </a:p>
          <a:p>
            <a:pPr marL="0" indent="0">
              <a:buNone/>
            </a:pPr>
            <a:endParaRPr lang="it-CH" sz="1800" dirty="0" smtClean="0">
              <a:latin typeface="Arial" panose="020B0604020202020204" pitchFamily="34" charset="0"/>
              <a:cs typeface="Arial" panose="020B0604020202020204" pitchFamily="34" charset="0"/>
            </a:endParaRPr>
          </a:p>
          <a:p>
            <a:pPr marL="0" indent="0">
              <a:buNone/>
            </a:pPr>
            <a:endParaRPr lang="it-CH" sz="1800" dirty="0">
              <a:latin typeface="Arial" panose="020B0604020202020204" pitchFamily="34" charset="0"/>
              <a:cs typeface="Arial" panose="020B0604020202020204" pitchFamily="34" charset="0"/>
            </a:endParaRPr>
          </a:p>
          <a:p>
            <a:pPr marL="0" indent="0">
              <a:buNone/>
            </a:pPr>
            <a:endParaRPr lang="it-CH" dirty="0"/>
          </a:p>
        </p:txBody>
      </p:sp>
      <p:pic>
        <p:nvPicPr>
          <p:cNvPr id="1026" name="Picture 2" descr="uscti_logo_colo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75" y="181007"/>
            <a:ext cx="2027565" cy="1019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6083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a:xfrm>
            <a:off x="838200" y="1202326"/>
            <a:ext cx="10117183" cy="413754"/>
          </a:xfrm>
        </p:spPr>
        <p:txBody>
          <a:bodyPr>
            <a:noAutofit/>
          </a:bodyPr>
          <a:lstStyle/>
          <a:p>
            <a:r>
              <a:rPr lang="it-CH" b="1" dirty="0" smtClean="0">
                <a:effectLst>
                  <a:outerShdw blurRad="38100" dist="38100" dir="2700000" algn="tl">
                    <a:srgbClr val="000000">
                      <a:alpha val="43137"/>
                    </a:srgbClr>
                  </a:outerShdw>
                </a:effectLst>
              </a:rPr>
              <a:t>Revisione Missione e valori </a:t>
            </a:r>
            <a:r>
              <a:rPr lang="it-CH" b="1" dirty="0" err="1" smtClean="0">
                <a:effectLst>
                  <a:outerShdw blurRad="38100" dist="38100" dir="2700000" algn="tl">
                    <a:srgbClr val="000000">
                      <a:alpha val="43137"/>
                    </a:srgbClr>
                  </a:outerShdw>
                </a:effectLst>
              </a:rPr>
              <a:t>USCTi</a:t>
            </a:r>
            <a:endParaRPr lang="it-CH" b="1" dirty="0">
              <a:effectLst>
                <a:outerShdw blurRad="38100" dist="38100" dir="2700000" algn="tl">
                  <a:srgbClr val="000000">
                    <a:alpha val="43137"/>
                  </a:srgbClr>
                </a:outerShdw>
              </a:effectLst>
            </a:endParaRPr>
          </a:p>
        </p:txBody>
      </p:sp>
      <p:sp>
        <p:nvSpPr>
          <p:cNvPr id="11" name="Segnaposto contenuto 10"/>
          <p:cNvSpPr>
            <a:spLocks noGrp="1"/>
          </p:cNvSpPr>
          <p:nvPr>
            <p:ph sz="half" idx="1"/>
          </p:nvPr>
        </p:nvSpPr>
        <p:spPr>
          <a:xfrm>
            <a:off x="838200" y="2086882"/>
            <a:ext cx="4709160" cy="4351338"/>
          </a:xfrm>
        </p:spPr>
        <p:txBody>
          <a:bodyPr>
            <a:normAutofit fontScale="77500" lnSpcReduction="20000"/>
          </a:bodyPr>
          <a:lstStyle/>
          <a:p>
            <a:pPr marL="0" indent="0">
              <a:buNone/>
            </a:pPr>
            <a:r>
              <a:rPr lang="it-CH" sz="2400" b="1" dirty="0" smtClean="0">
                <a:latin typeface="Arial" panose="020B0604020202020204" pitchFamily="34" charset="0"/>
                <a:cs typeface="Arial" panose="020B0604020202020204" pitchFamily="34" charset="0"/>
              </a:rPr>
              <a:t>9. Associazione come strumento per valorizzare la professione</a:t>
            </a:r>
          </a:p>
          <a:p>
            <a:pPr>
              <a:buFont typeface="Wingdings" panose="05000000000000000000" pitchFamily="2" charset="2"/>
              <a:buChar char="§"/>
            </a:pPr>
            <a:r>
              <a:rPr lang="it-CH" sz="1800" dirty="0" smtClean="0">
                <a:latin typeface="Arial" panose="020B0604020202020204" pitchFamily="34" charset="0"/>
                <a:cs typeface="Arial" panose="020B0604020202020204" pitchFamily="34" charset="0"/>
              </a:rPr>
              <a:t>Veicolare l’immagine professionale del Segretario comunale e dei Funzionari comunali</a:t>
            </a:r>
          </a:p>
          <a:p>
            <a:pPr>
              <a:buFont typeface="Wingdings" panose="05000000000000000000" pitchFamily="2" charset="2"/>
              <a:buChar char="§"/>
            </a:pPr>
            <a:r>
              <a:rPr lang="it-CH" sz="1800" dirty="0" smtClean="0">
                <a:latin typeface="Arial" panose="020B0604020202020204" pitchFamily="34" charset="0"/>
                <a:cs typeface="Arial" panose="020B0604020202020204" pitchFamily="34" charset="0"/>
              </a:rPr>
              <a:t>Attraverso la formazione rendere attrattiva la professione</a:t>
            </a:r>
          </a:p>
          <a:p>
            <a:pPr>
              <a:buFont typeface="Wingdings" panose="05000000000000000000" pitchFamily="2" charset="2"/>
              <a:buChar char="§"/>
            </a:pPr>
            <a:r>
              <a:rPr lang="it-CH" sz="1800" dirty="0" smtClean="0">
                <a:latin typeface="Arial" panose="020B0604020202020204" pitchFamily="34" charset="0"/>
                <a:cs typeface="Arial" panose="020B0604020202020204" pitchFamily="34" charset="0"/>
              </a:rPr>
              <a:t>Valutare la creazione di una protezione giuridica per i soci</a:t>
            </a:r>
          </a:p>
          <a:p>
            <a:pPr>
              <a:buFont typeface="Wingdings" panose="05000000000000000000" pitchFamily="2" charset="2"/>
              <a:buChar char="§"/>
            </a:pPr>
            <a:r>
              <a:rPr lang="it-CH" sz="1800" dirty="0" smtClean="0">
                <a:latin typeface="Arial" panose="020B0604020202020204" pitchFamily="34" charset="0"/>
                <a:cs typeface="Arial" panose="020B0604020202020204" pitchFamily="34" charset="0"/>
              </a:rPr>
              <a:t>Fungere da antenna per la tutela e la sensibilizzazione della dignità della professione anche per quanto concerne gli aspetti retributivi</a:t>
            </a:r>
          </a:p>
          <a:p>
            <a:pPr marL="0" indent="0">
              <a:buNone/>
            </a:pPr>
            <a:endParaRPr lang="it-CH" sz="1800" dirty="0" smtClean="0">
              <a:latin typeface="Arial" panose="020B0604020202020204" pitchFamily="34" charset="0"/>
              <a:cs typeface="Arial" panose="020B0604020202020204" pitchFamily="34" charset="0"/>
            </a:endParaRPr>
          </a:p>
          <a:p>
            <a:pPr marL="0" indent="0">
              <a:buNone/>
            </a:pPr>
            <a:r>
              <a:rPr lang="it-CH" sz="1800" b="1" u="sng" dirty="0" smtClean="0">
                <a:solidFill>
                  <a:srgbClr val="002060"/>
                </a:solidFill>
                <a:latin typeface="Arial" panose="020B0604020202020204" pitchFamily="34" charset="0"/>
                <a:cs typeface="Arial" panose="020B0604020202020204" pitchFamily="34" charset="0"/>
              </a:rPr>
              <a:t>Risultato sondaggio </a:t>
            </a:r>
          </a:p>
          <a:p>
            <a:pPr marL="0" indent="0">
              <a:buNone/>
            </a:pPr>
            <a:r>
              <a:rPr lang="it-CH" sz="1800" dirty="0" smtClean="0">
                <a:solidFill>
                  <a:srgbClr val="002060"/>
                </a:solidFill>
                <a:latin typeface="Arial" panose="020B0604020202020204" pitchFamily="34" charset="0"/>
                <a:cs typeface="Arial" panose="020B0604020202020204" pitchFamily="34" charset="0"/>
              </a:rPr>
              <a:t>58% </a:t>
            </a: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 sono molto d’accordo</a:t>
            </a:r>
          </a:p>
          <a:p>
            <a:pPr marL="0" indent="0">
              <a:buNone/>
            </a:pP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37%  sono d’accordo</a:t>
            </a:r>
          </a:p>
          <a:p>
            <a:pPr marL="0" indent="0">
              <a:buNone/>
            </a:pPr>
            <a:r>
              <a:rPr lang="it-CH" sz="1800" dirty="0" smtClean="0">
                <a:solidFill>
                  <a:srgbClr val="002060"/>
                </a:solidFill>
                <a:latin typeface="Arial" panose="020B0604020202020204" pitchFamily="34" charset="0"/>
                <a:cs typeface="Arial" panose="020B0604020202020204" pitchFamily="34" charset="0"/>
                <a:sym typeface="Wingdings" panose="05000000000000000000" pitchFamily="2" charset="2"/>
              </a:rPr>
              <a:t>5%  sono parzialmente d’accordo</a:t>
            </a:r>
          </a:p>
          <a:p>
            <a:pPr marL="0" indent="0">
              <a:buNone/>
            </a:pPr>
            <a:endParaRPr lang="it-CH" sz="1800" dirty="0" smtClean="0">
              <a:solidFill>
                <a:srgbClr val="0070C0"/>
              </a:solidFill>
              <a:latin typeface="Arial" panose="020B0604020202020204" pitchFamily="34" charset="0"/>
              <a:cs typeface="Arial" panose="020B0604020202020204" pitchFamily="34" charset="0"/>
              <a:sym typeface="Wingdings" panose="05000000000000000000" pitchFamily="2" charset="2"/>
            </a:endParaRPr>
          </a:p>
          <a:p>
            <a:pPr marL="0" indent="0">
              <a:buNone/>
            </a:pPr>
            <a:endParaRPr lang="it-CH" sz="1800" dirty="0" smtClean="0">
              <a:solidFill>
                <a:srgbClr val="0070C0"/>
              </a:solidFill>
              <a:latin typeface="Arial" panose="020B0604020202020204" pitchFamily="34" charset="0"/>
              <a:cs typeface="Arial" panose="020B0604020202020204" pitchFamily="34" charset="0"/>
              <a:sym typeface="Wingdings" panose="05000000000000000000" pitchFamily="2" charset="2"/>
            </a:endParaRPr>
          </a:p>
          <a:p>
            <a:pPr marL="0" indent="0">
              <a:buNone/>
            </a:pPr>
            <a:endParaRPr lang="it-CH" sz="1800" dirty="0">
              <a:solidFill>
                <a:srgbClr val="0070C0"/>
              </a:solidFill>
              <a:latin typeface="Arial" panose="020B0604020202020204" pitchFamily="34" charset="0"/>
              <a:cs typeface="Arial" panose="020B0604020202020204" pitchFamily="34" charset="0"/>
            </a:endParaRPr>
          </a:p>
          <a:p>
            <a:pPr marL="0" indent="0">
              <a:buNone/>
            </a:pPr>
            <a:endParaRPr lang="it-CH" sz="2000" dirty="0"/>
          </a:p>
        </p:txBody>
      </p:sp>
      <p:sp>
        <p:nvSpPr>
          <p:cNvPr id="12" name="Segnaposto contenuto 11"/>
          <p:cNvSpPr>
            <a:spLocks noGrp="1"/>
          </p:cNvSpPr>
          <p:nvPr>
            <p:ph sz="half" idx="2"/>
          </p:nvPr>
        </p:nvSpPr>
        <p:spPr>
          <a:xfrm>
            <a:off x="6154783" y="2118541"/>
            <a:ext cx="4800600" cy="4319679"/>
          </a:xfrm>
        </p:spPr>
        <p:txBody>
          <a:bodyPr>
            <a:normAutofit fontScale="77500" lnSpcReduction="20000"/>
          </a:bodyPr>
          <a:lstStyle/>
          <a:p>
            <a:pPr marL="0" indent="0">
              <a:buNone/>
            </a:pPr>
            <a:r>
              <a:rPr lang="it-CH" sz="2400" b="1" dirty="0">
                <a:latin typeface="Arial" panose="020B0604020202020204" pitchFamily="34" charset="0"/>
                <a:cs typeface="Arial" panose="020B0604020202020204" pitchFamily="34" charset="0"/>
              </a:rPr>
              <a:t>9. Associazione come strumento per valorizzare la professione</a:t>
            </a:r>
          </a:p>
          <a:p>
            <a:pPr>
              <a:buFont typeface="Wingdings" panose="05000000000000000000" pitchFamily="2" charset="2"/>
              <a:buChar char="§"/>
            </a:pPr>
            <a:r>
              <a:rPr lang="it-CH" sz="1800" dirty="0">
                <a:latin typeface="Arial" panose="020B0604020202020204" pitchFamily="34" charset="0"/>
                <a:cs typeface="Arial" panose="020B0604020202020204" pitchFamily="34" charset="0"/>
              </a:rPr>
              <a:t>Veicolare l’immagine professionale </a:t>
            </a:r>
            <a:r>
              <a:rPr lang="it-CH" sz="1800" b="1" dirty="0" smtClean="0">
                <a:solidFill>
                  <a:srgbClr val="FF0000"/>
                </a:solidFill>
                <a:latin typeface="Arial" panose="020B0604020202020204" pitchFamily="34" charset="0"/>
                <a:cs typeface="Arial" panose="020B0604020202020204" pitchFamily="34" charset="0"/>
              </a:rPr>
              <a:t>della Segretaria e </a:t>
            </a:r>
            <a:r>
              <a:rPr lang="it-CH" sz="1800" dirty="0" smtClean="0">
                <a:latin typeface="Arial" panose="020B0604020202020204" pitchFamily="34" charset="0"/>
                <a:cs typeface="Arial" panose="020B0604020202020204" pitchFamily="34" charset="0"/>
              </a:rPr>
              <a:t>del </a:t>
            </a:r>
            <a:r>
              <a:rPr lang="it-CH" sz="1800" dirty="0">
                <a:latin typeface="Arial" panose="020B0604020202020204" pitchFamily="34" charset="0"/>
                <a:cs typeface="Arial" panose="020B0604020202020204" pitchFamily="34" charset="0"/>
              </a:rPr>
              <a:t>Segretario </a:t>
            </a:r>
            <a:r>
              <a:rPr lang="it-CH" sz="1800" dirty="0" smtClean="0">
                <a:latin typeface="Arial" panose="020B0604020202020204" pitchFamily="34" charset="0"/>
                <a:cs typeface="Arial" panose="020B0604020202020204" pitchFamily="34" charset="0"/>
              </a:rPr>
              <a:t>comunale, </a:t>
            </a:r>
            <a:r>
              <a:rPr lang="it-CH" sz="1800" b="1" dirty="0" smtClean="0">
                <a:solidFill>
                  <a:srgbClr val="FF0000"/>
                </a:solidFill>
                <a:latin typeface="Arial" panose="020B0604020202020204" pitchFamily="34" charset="0"/>
                <a:cs typeface="Arial" panose="020B0604020202020204" pitchFamily="34" charset="0"/>
              </a:rPr>
              <a:t>delle Funzionarie e </a:t>
            </a:r>
            <a:r>
              <a:rPr lang="it-CH" sz="1800" dirty="0">
                <a:latin typeface="Arial" panose="020B0604020202020204" pitchFamily="34" charset="0"/>
                <a:cs typeface="Arial" panose="020B0604020202020204" pitchFamily="34" charset="0"/>
              </a:rPr>
              <a:t>dei Funzionari comunali</a:t>
            </a:r>
          </a:p>
          <a:p>
            <a:pPr>
              <a:buFont typeface="Wingdings" panose="05000000000000000000" pitchFamily="2" charset="2"/>
              <a:buChar char="§"/>
            </a:pPr>
            <a:r>
              <a:rPr lang="it-CH" sz="1800" dirty="0">
                <a:latin typeface="Arial" panose="020B0604020202020204" pitchFamily="34" charset="0"/>
                <a:cs typeface="Arial" panose="020B0604020202020204" pitchFamily="34" charset="0"/>
              </a:rPr>
              <a:t>Attraverso la formazione rendere attrattiva la professione</a:t>
            </a:r>
          </a:p>
          <a:p>
            <a:pPr>
              <a:buFont typeface="Wingdings" panose="05000000000000000000" pitchFamily="2" charset="2"/>
              <a:buChar char="§"/>
            </a:pPr>
            <a:r>
              <a:rPr lang="it-CH" sz="1800" dirty="0">
                <a:latin typeface="Arial" panose="020B0604020202020204" pitchFamily="34" charset="0"/>
                <a:cs typeface="Arial" panose="020B0604020202020204" pitchFamily="34" charset="0"/>
              </a:rPr>
              <a:t>Valutare la creazione di una protezione giuridica per i soci</a:t>
            </a:r>
          </a:p>
          <a:p>
            <a:pPr>
              <a:buFont typeface="Wingdings" panose="05000000000000000000" pitchFamily="2" charset="2"/>
              <a:buChar char="§"/>
            </a:pPr>
            <a:r>
              <a:rPr lang="it-CH" sz="1800" dirty="0">
                <a:latin typeface="Arial" panose="020B0604020202020204" pitchFamily="34" charset="0"/>
                <a:cs typeface="Arial" panose="020B0604020202020204" pitchFamily="34" charset="0"/>
              </a:rPr>
              <a:t>Fungere da antenna per la tutela e la sensibilizzazione della dignità della professione anche per quanto concerne gli aspetti retributivi</a:t>
            </a:r>
          </a:p>
          <a:p>
            <a:pPr marL="0" indent="0">
              <a:buNone/>
            </a:pPr>
            <a:endParaRPr lang="it-CH" sz="1800" dirty="0" smtClean="0">
              <a:latin typeface="Arial" panose="020B0604020202020204" pitchFamily="34" charset="0"/>
              <a:cs typeface="Arial" panose="020B0604020202020204" pitchFamily="34" charset="0"/>
            </a:endParaRPr>
          </a:p>
          <a:p>
            <a:pPr marL="0" indent="0">
              <a:buNone/>
            </a:pPr>
            <a:endParaRPr lang="it-CH" sz="1800" dirty="0">
              <a:latin typeface="Arial" panose="020B0604020202020204" pitchFamily="34" charset="0"/>
              <a:cs typeface="Arial" panose="020B0604020202020204" pitchFamily="34" charset="0"/>
            </a:endParaRPr>
          </a:p>
          <a:p>
            <a:pPr marL="0" indent="0">
              <a:buNone/>
            </a:pPr>
            <a:endParaRPr lang="it-CH" dirty="0"/>
          </a:p>
        </p:txBody>
      </p:sp>
      <p:pic>
        <p:nvPicPr>
          <p:cNvPr id="1026" name="Picture 2" descr="uscti_logo_colo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75" y="181006"/>
            <a:ext cx="2001439" cy="10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06462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asce">
  <a:themeElements>
    <a:clrScheme name="Fasce">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Fasc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asce">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TM03090430[[fn=Fasce]]</Template>
  <TotalTime>223</TotalTime>
  <Words>1309</Words>
  <Application>Microsoft Office PowerPoint</Application>
  <PresentationFormat>Widescreen</PresentationFormat>
  <Paragraphs>155</Paragraphs>
  <Slides>10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Arial</vt:lpstr>
      <vt:lpstr>Calibri</vt:lpstr>
      <vt:lpstr>Corbel</vt:lpstr>
      <vt:lpstr>Wingdings</vt:lpstr>
      <vt:lpstr>Fasce</vt:lpstr>
      <vt:lpstr>Revisione Missione e valori USCTi</vt:lpstr>
      <vt:lpstr>Revisione Missione e valori USCTi</vt:lpstr>
      <vt:lpstr>Revisione Missione e valori USCTi</vt:lpstr>
      <vt:lpstr>Revisione Missione e valori USCTi</vt:lpstr>
      <vt:lpstr>Revisione Missione e valori USCTi</vt:lpstr>
      <vt:lpstr>Revisione Missione e valori USCTi</vt:lpstr>
      <vt:lpstr>Revisione Missione e valori USCTi</vt:lpstr>
      <vt:lpstr>Revisione Missione e valori USCTi</vt:lpstr>
      <vt:lpstr>Revisione Missione e valori USCTi</vt:lpstr>
      <vt:lpstr>Revisione Missione e valori USCTi</vt:lpstr>
    </vt:vector>
  </TitlesOfParts>
  <Company>Città di Mendrisio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Géraldine Huppert</dc:creator>
  <cp:lastModifiedBy>Géraldine Huppert</cp:lastModifiedBy>
  <cp:revision>41</cp:revision>
  <cp:lastPrinted>2022-10-05T08:12:48Z</cp:lastPrinted>
  <dcterms:created xsi:type="dcterms:W3CDTF">2022-06-08T07:36:41Z</dcterms:created>
  <dcterms:modified xsi:type="dcterms:W3CDTF">2022-10-05T08:24:03Z</dcterms:modified>
</cp:coreProperties>
</file>